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90" r:id="rId3"/>
    <p:sldId id="283" r:id="rId4"/>
    <p:sldId id="285" r:id="rId5"/>
    <p:sldId id="286" r:id="rId6"/>
    <p:sldId id="288" r:id="rId7"/>
    <p:sldId id="289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308" autoAdjust="0"/>
    <p:restoredTop sz="94679" autoAdjust="0"/>
  </p:normalViewPr>
  <p:slideViewPr>
    <p:cSldViewPr snapToGrid="0" snapToObjects="1">
      <p:cViewPr varScale="1">
        <p:scale>
          <a:sx n="83" d="100"/>
          <a:sy n="83" d="100"/>
        </p:scale>
        <p:origin x="-1440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F4EA-2E57-834F-882E-E0B2855B5051}" type="datetime1">
              <a:rPr lang="it-IT" smtClean="0"/>
              <a:t>08/03/2020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88C5D-850D-9E42-8DA9-008D8E1773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161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08T15:21:24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3351 4886,'-35'0,"17"0,1 0,-1 0,1 0,-1 0,0 0,1 0,-1 0,0 0,-17 0,17 0,-17 0,-18 18,18-1,0 1,-1 0,1-1,17-17,-17 35,18-17,-1 0,0-18,1 35,-1 0,0-17,1 35,17-36,0 1,0 17,0-17,-18 0,18 17,-18 0,1-35,17 35,-18-17,18 17,0 18,0-17,0-1,0 0,0-17,0 17,0-17,0-1,18 19,-1-36,1 17,0-17,17 18,0 0,1-1,16-17,-16 18,-1-18,0 0,1 0,-1 17,0-17,-17 0,17 0,-17 0,17 0,0 0,-17 0,35 0,-18 0,-17 0,-1-17,1 17,17-18,-17 1,0 17,-1 0,1-18,-1 0,1 1,0 17,-1-53,1 35,-18-17,0 0,0 17,0 0,0 1,0-19,0 19,0-1,0 0,0 1,0-1,0 0,0 1,0-1,0 1,0-1,0 0,0 1,0-1,0-17,0-18,-18 18,1-1,17 1,-18 35,18-18,-18 1,18-1,-17 18,-1-18,18 1,-17 17,-19 0,36-18,-17 1,-1 17</inkml:trace>
  <inkml:trace contextRef="#ctx0" brushRef="#br0" timeOffset="6148.6519">13088 14640,'0'0,"-18"0,1 0,-1 18,18 0,-18-18,1 17,17 18,-18-35,18 36,-17-19,17 1,-18 0,18-1,0 1,0 0,0-1,0 1,0 17,-18-17,18-1,0 1,-17 0,17-1,0 1,0 0,-18-1,18 1,0 0,0-1,0 1,0-1,0 1,0 17,18 1,-1-1,1-35,-18 18,0-1,18-17,-1 18,1-18,-1 0,1 0,0 0,-1 0,1 0,0 0,-1 0,1 0,0 0,-1 0,19 0,-19 0,1 0,-1-18,1 1,0 17,17 0,-17 0,17 0,-35-18,18 18,-1 0,18-35,-17 17,-18 0,0 1,0-1,0 0,0 1,0-1,18 1,-1-1,-17 0,0 1,0-1,0 0,0 1,0-1,0 0,0-17,0 0,-17 17,-1-17,18 17,0 1,-18 17,1-18,-1 0,18 1,-17 17,-1 0,0 0,1 0,-1 0,18-18,-35 18,17 0,0 0,1 0,-1 0,1 0,-1 0</inkml:trace>
  <inkml:trace contextRef="#ctx0" brushRef="#br0" timeOffset="19557.8615">14305 15222,'-18'0,"1"0,-1 0,1 0,-1 0,0 0,36 0,0 0,-1 0,1 0,17 0,-17 0,-1 0,19 0,-1 0,0 0,1 0,-1 0,-18 0,19 0,-19 0,1 0,0 0,-1 0,-17-17,18 17,0 0,-1 0,1 0,-1-18,1 18,0 0,-1 0,1 0</inkml:trace>
  <inkml:trace contextRef="#ctx0" brushRef="#br0" timeOffset="29204.3826">4304 5309,'0'0,"0"-17,0-1,0 0,0 1,-18-19,1 36,17-17,0-18,-18 35,0-18,1 18,-1 0,0 0,1 0,-1 0,0 0,18-18,-17 18,-18-17,17 17,0 0,1 0,-1 0,0 0,1 0,-1 0,0 17,1 1,-1-18,18 18,-17-1,-1 1,18 17,-18-35,1 35,-1 18,18-35,-18 17,1 0,17-17,0 17,0 1,0-19,0 19,-18-19,18 1,-18 17,18-17,-17-18,17 17,0 1,0 0,0 17,0-17,0-1,0 19,0-19,17-17,-17 18,18-18,0 17,-1 1,19 0,-1-1,-17-17,17 18,-18-18,19 18,-19-18,1 0,17 0,-17 0,0 0,-1 0,-17-18,18 18,-18-35,0 17,17 18,1-18,-18 1,0-1,0 1,18-1,-18 0,35-35,-17 18,17 17,0-34,-35-1,36 17,-19 1,1 17,-18 1,17-1,-17 0,0-17,0 18,0-19,0 19,0-19,-17 19,-1-1,18 0,-17 1,-1 17,0 0,1 0</inkml:trace>
  <inkml:trace contextRef="#ctx0" brushRef="#br0" timeOffset="32898.7382">13123 13988,'0'17,"0"1,0 0,-17-1,17 1,-18-1,0 1,18 0,0-1,0 1,0 0,0-1,0 19,0-19,0 1,0-1,0 1,18 0,0 17,-1 0,1-17,-18 0,35 17,-35-17,18-18,0 0,-1 0,1 0,-1 0,1 0,0 0,-1 0,1 0,0 0,-1 0,1 0,0-18,-1 18,1-35,-18 17,17 0,1-17,0 17,-18 1,0-1,17 0,-17 1,0-1,0 1,0-1,0 0,0 1,0-1,0 0,0-17,0 0,0 0,-17 17,-1 0,0 1,1-1,-1 18,1-18,-1 18,0 0,-17 0,17 0,-17 0,17 0,1 0,-1 0</inkml:trace>
  <inkml:trace contextRef="#ctx0" brushRef="#br0" timeOffset="36454.0857">14640 14411,'18'0,"0"0,-1 18,1-1,-1 1,36 35,0 0,18 0,17 52,-35-16,35-19,-17 18,-1-17,-52-36,17 1,-17-19,-1 1,1-1,0-17,-18 18</inkml:trace>
  <inkml:trace contextRef="#ctx0" brushRef="#br0" timeOffset="38541.2068">14482 14411,'17'0,"1"0,-1 0,1 0,0 0,-1 0,19 0,-19 0,19 0,-19 0,1 0,-1 0,1 0,0 0,-1 0,1 0,0 0</inkml:trace>
  <inkml:trace contextRef="#ctx0" brushRef="#br0" timeOffset="45849.8442">5080 5009,'-18'0,"-17"0,17 0,-17 0,18 0,-1 0,-17 0,17 0,-17 0,-1 18,36 0,-35-1,0 1,17 0,-17-1,17-17,1 18,-1 0,-17-1,-1 1,36-1,-35 1,0-18,35 18,0 17,-18-17,18 17,-17-35,17 18,0-1,0 1,0-1,0 1,0 0,0-1,0 1,0 0,17-1,1 1,17 17,18 1,0-1,-18 0,1 0,-1-35,0 18,-17-18,-1 0,1 0,17 0,-17 0,0 0,-1 0,1 0,0 0,-1-18,1 18,-1-17,1 17,17-36,1 1,-1 0,-17 0,-1 17,18-17,1-18,-19 0,19 35,-36-17,17 17,1 1,17-19,-17 1,-1-18,-17 36,18-54,0-35,35 18,-18-18,-17 36,-18 34,0 1,-18 35,0 18,1-18,-1 0,-17 17,17-17,0 0,-17 18,18-18,-1 18,-17-1,17-17,0 0,1 18,-1-18,18 17,-18-17,1 0,-1 0,18 18,-17-18,17 18</inkml:trace>
  <inkml:trace contextRef="#ctx0" brushRef="#br0" timeOffset="51050.6012">13582 13617,'0'-17,"0"-1,0 0,0 1,0-19,0 19,0-36,0 0,0 18,0-1,0 19,0-1,0 0,0 1,0-1,0 1,0-1,0 0,-18 18,1 0,-1 0,18-17,0-1,-18 0,1 18,-1-35,0 17,1 18,17-17,-18 17,1 0,-1 0,0 0,1 0,-1 0,0 0,18 17,-17 1,-1 0,0-18,18 17,0 1,-17 0,-1-1,18 1,0 0,0-1,0 1,-17-18,17 17,0 1,-18-18,18 18,0-1,0 1,0 0,0-1,0 1,0 0,0 17,0-18,0 1,0 0,0-1,0 1,0 0,18-1,-1-17,1 18,-1 0,19-1,-19-17,1 0,0 0,-1 0,1 0,0 0,-1 0,-17-17,0-1,18 18,-1 0,1 0,0 0,-1 0,1 0</inkml:trace>
  <inkml:trace contextRef="#ctx0" brushRef="#br0" timeOffset="55088.3993">14676 13688,'17'0,"1"0,-1 0,1 0,0 0,17 0,-17 0,-1 0,1 0,-18 17,-18-17</inkml:trace>
  <inkml:trace contextRef="#ctx0" brushRef="#br0" timeOffset="56339.4033">15752 13635</inkml:trace>
  <inkml:trace contextRef="#ctx0" brushRef="#br0" timeOffset="59127.1193">5309 4639,'0'0,"0"35,0-17,0 17,0 0,-17 1,17 17,0 0,-18-18,18 18,-18 0,18 0,0 17,0-17,0 18,-17-36,17 18,0 0,0-36,0 36,0-17,-18-19,18 19,-18-19,18 1,-17-1,17 1,0 0,0-1,0 1,-18 0,18-1,0 19,0-19,-17 1,17 17,-18-17,18-1,0 1,0 0,-18-18,1 0,-19 0,19 0,-1 0,-35 0,18 0,17 0,-35-18,0 18,18 0,-35-18,34 18,-17-17,-17-1,-1 18,18 0,-17-18,17 18,-18-17,18 17,-17-18,35 18,-18-17,0 17,35 0,-35 0,0-18,-17 18,34-18,-16 18,-19 0,36-17,-18 17,-18 0,18-18,18 0,-18 1,0-1,0 0,18 18,0 0,-18 0,18 0,-18 0,0 0,17 0,1 0,0 0,17 0,1 0,-1 0,0 0,1 0,-1-17,-17 17,17 0,0 0,-17 0,18-18</inkml:trace>
  <inkml:trace contextRef="#ctx0" brushRef="#br0" timeOffset="66828.5982">5750 5045,'-17'0,"-19"0,36-18,-35 18,17 0,1 0,-1-18,1 18,-1 0,0 0,1 0,-1 0,0 0,1 0,-1 0,0 0,1 0,-1 0,18 18,-18-18,1 35,-18 1,17-1,0 0,1 0,-1 18,0-53,1 36,17-1,0 0,0 0,0 1,-18-1,18-17,-18 17,18 18,0-18,0 0,0 18,0-35,0 0,0-1,0 1,0 0,0-1,0 1,18-18,0 17,17 1,0 0,1-1,-1 1,-18 0,36-18,-35 17,0-17,17 0,-17 0,-1 0,19 0,-1 0,0 0,-17-17,17-1,0 0,-35 1,36 17,-36-18,17 0,-17 1,35-18,-17-1,0 1,-1 0,1-1,-18 19,0-36,0 18,0-1,0 1,0 0,0 17,0-17,0 17,0-17,0 17,0-17,0-18,0 35,0-34,0 16,-35-17,-1 36,-16-36,16 35,19 1,-19-1,19 18</inkml:trace>
  <inkml:trace contextRef="#ctx0" brushRef="#br0" timeOffset="77828.8528">13212 12823,'0'0,"35"0,-18 0,1 0,0 0,-1 0,1 0,0 0,17 0,-17 0,17 0,-18 0,1 0,0 0,-1 0,1 0,-18-35</inkml:trace>
  <inkml:trace contextRef="#ctx0" brushRef="#br0" timeOffset="84812.9281">13899 12912,'18'0,"0"0,-1 0,19 0,-19 0,19 0,-19 0,1 0,17 0,-17 0,35 0,-18 0,0 0,0 0,1 0,-19 17,19-17,-1 18,-17-18,17 0,-17 0,-1 0,1 0,-1 0,1 0,0 0,-1 0,1 0,0 0,-1 0,1 0,17 0,-17 18,-1-18,-17-18</inkml:trace>
  <inkml:trace contextRef="#ctx0" brushRef="#br0" timeOffset="86409.5277">15716 12859,'-17'0,"-1"0,0 0,-17 0,17 0,-17 0,-18 0,18 0,-18 0,18-18,17 18,-35 0,36 0,-1-18,-17 18,-1-17,19 17,-19 0,19 0</inkml:trace>
  <inkml:trace contextRef="#ctx0" brushRef="#br0" timeOffset="104095.438">15769 8237,'18'0,"-1"0,1 0,0 0,-1 0,1 0,0 0,-1 0,1 0,17 0,0 0,1 0,-19 0,19 0,-1 0,-17 0,-1 0,18 0,-17 0,0 0,17 18,-17-18,17 0,0 0,-17 0,17 0,-17 0</inkml:trace>
  <inkml:trace contextRef="#ctx0" brushRef="#br0" timeOffset="109352.1367">16122 8431,'-18'0,"1"0,-1 0,0 0,-17 0,0 0,35-17,-18 17,-17 0,17 0,1 0,-1 0,0 0,-17 0,17 0,-17 0,18 0,-1 17,0-17,1 0,-1 0,0 18,1 0,17-1,0 1,0 0,-18-18,18 17,0 1,-18-18,18 17,0 1,-17 0,17-1,0 1,0 0,0-1,0 1,0 0,0-1,0 1,0 0,0-1,0 1,0 17,0 0,0-17,17 35,19-18,-19 18,19-35,-1 35,-17-18,-1-17,18-1,-17-17,17 0,-17 0,0 0,17 0,0 0,0 0,-17 0,17 0,-17 0,17 0,-17 0,0 0,17 0,-18 0,36 0,-17 0,-1 0,18 0,17-35,-17 35,-35-18,35-17,-18 17,0 1,-17-1,0 18,-1-18,-17 1,0-1,0-17,0 17,0-35,-17 18,-1 17,0-17,1 0,17 17,-18 1,1 17,17-18,-18 18,0-18,1 1,-19-19,1 19,0 17,17-18,-17 0,17 18,1-17,-19-1,19 18,-1 0,0 0,1 0,-1 0,0 0,1 0,-1-17,-17 17,17 0,1 0,-1 0,0-18,1 18,-1 0,0 0,18-18</inkml:trace>
  <inkml:trace contextRef="#ctx0" brushRef="#br0" timeOffset="118256.5102">9772 5274,'0'35,"0"-17,0 17,0 0,0 18,0-17,0-19,0 19,0-1,0-17,-18 17,18-18,0 19,-17-1,-1 0,18-17,0 0,0 17,0-18,0 1,0 0,-18-18,-17 0,17 0,-17 0,-35-18,-1 18,18-18,-53 18,-35 0,18 0,-18 0,17 0,-35 36,-17-36,0 17,-1-17,1 36,52-19,36-17,-35 0,52-17,18-1,0-17,36 35,-1 0,-17 0,-1 0,1 0,0 0,0 0,-18 0,0 0,18 0,-1 0,-34 0,52 0,-35-18,36 18,-19 0,1 0,17 0,-17-18,-18 18,35 0,-34-17,16 17,1 0,0-18,-1 1,19 17,-18 0,-18 0,35 0,-17 0,17 0,0 0,1 0,-1-18,1 18,-1 0,0-18,1 18,-1 0,0 0,1 0,-1 0,-17 0,17 18,-17-18,0 0,17 0,0 0,1 0,-1 0,-17 0,17 18,0-18,1 17,-1-17,-17 0,17 18,-17-18,17 17,1-17,-19 0,19 0,-18 0,-18 0,35 0,-35 0,35 0,-17 0,0 18,17-18,-35 0,18 0,17 0,-17 0,17 0,-17 0,0 0,17 0,-17 0,17 0,-17 0,17 0,1 0,-1 0,1 0,-1 0,0 0,1 0,-1 0,-17 0</inkml:trace>
  <inkml:trace contextRef="#ctx0" brushRef="#br0" timeOffset="142146.3836">10336 5468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08T15:26:43.5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3104 18062,'18'0,"-18"18,18-18,-1 0,1 0,0 0,-1 0,1 0,0 0,-1 0,1 0,-1 0,1 0,0 0,-1 0,1 0,0 0,-1 0,1 0,17 0,0 0,-17 0,0 0,-1 0,1 0,0 0,-18 17,17-17,1 0,0 0,-1 0,1 0,0 0,-1 0,-17 18,18-18,-18 18,17-18,1 0,0 0,-1 0,1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08T15:26:45.4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3563 7338,'18'0,"-1"0,1 0,17 0,1 0,-19 0,18 0,-17 0,35 0,-18 0,-17 0,35 0,-18 0,-17 0,17 0,-17 0,17 0,-35 17,18-17,-18 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08T15:26:52.4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8220,'0'17,"0"1,0 17,0-17,0 70,0 18,0 35,0 0,0 36,0 69,0 19,-18-36,-17-52,35 70,0-71,0 18,-18 18,18-53,0-71,0 35,0-35,0 54,0 69,0-34,-18-36,18 35,0-52,-17-1,17 53,0 36,0-36,0 36,-36-71,36 18,0-18,0 71,0-18,0 17,0-34,0 35,0-71,0 35,0 53,0-52,0-54,0-52,0-18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08T15:27:20.0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22648 18133,'18'0,"0"0,-1 0,1 0,0 0,-1 0,1 0,-1 0,1 0,0 0,-1 0,1 0,0 0,-1 0,1 0,0 0,17 17,-18-17,1 0,0 0,-1 0,1 0,0 0,-18 18,17-18,1 0,0 0,-1 0,1 0,-1 0,1 0,0 0,-1 0,1 0,0 0,-1 0,1 0,0 0,-1 0,1 0,0 0,17 0,-18 0,1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0-03-08T15:27:29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4692 14058,'0'0,"-124"-35,54-36,-36 36,36 17,-1 1,36-1,-1 18,19 0,-19 0,19 0,-1 0,-17 0,17 0,1 0,-19 0,19 0,-1 0,0 0,1 0,-1 0,1 0,-19 0,19 0,-1 0,-17 0,17 0,-17 0,-18 0,35 18,-17-18,0 17,35 1,-36 0,1-1,17 19,1-19,-18-17,17 18,18 0,-18-1,1 1,-1 17,0-17,18-1,0 1,0 0,-17-1,-1 19,0-19,18 1,0-1,0 1,0 0,0 17,0-17,0 17,0-17,0-1,0 1,36 0,-19-1,-17 1,36-1,-1-17,-17 36,-1-19,36 1,-18-18,-17 18,17-18,1 0,-19 0,19 0,16 17,-34-17,17 0,-17 0,35 0,-18 0,-17 0,17 0,18 0,-35 0,17 0,0 0,0 0,-17 0,0 0,-1 0,-17-17,18-1,0 18,-1 0,-17-18,0 1,18-1,0 18,-18-35,0 17,17 1,1-54,17 18,-17 18,-1-1,1-16,0 16,-18 19,17-1,-17 0,-17 18,-1-35,18 0</inkml:trace>
  <inkml:trace contextRef="#ctx0" brushRef="#br0" timeOffset="5024.6735">21255 18239,'0'0,"17"0,1 0,0 0,17 17,-17-17,-1 18,19-18,-19 18,19-18,-19 0,1 0,17 0,0 0,1 17,-19-17,36 0,0 18,-35-18,35 0,-18 0,0 0,0 0,-17 0,0 0,-1 0,1 0,0 0,-1 0,1 0,0 0,-1 0,19 0,-1 0,0-18,-17 18,-18-17,17-1,1 0,0 1,-18-1,35-17,-35 17,18 0,-18-17,0 17,0 1,0-36,0 35,0-35,0 0,0 18,0-18,-18 18,18 17,0 1,-18 17,1 0,-19 0,19 0,-19-18,-16 0,34 18,0 0,-17-17,0 17,17 0,-17 0,-18 0,18-18,-18 18,-18-17,36 17,-36 0,-17 0,35 0,-17 0,17 0,0 0,0 17,0 1,35-18,-17 17,0-17,35 18,-36-18,19 0,17 18,-18-18,1 0,17 17,0 1,0 0,0-1,0 1,0 0,0-1,-18 1,18 17,0-17,0-1,0 1,0 0,0-1,0 1,0 0,0-1,18-17,-18 18,17-1,-17 1,18 0,-1-1,1-17,-18 18,0 0,18-18,-1 0,-17 17,18 1,-18 0,18-18,-18 17,17-17</inkml:trace>
  <inkml:trace contextRef="#ctx0" brushRef="#br0" timeOffset="8022.4787">3140 13476,'0'0,"17"0,-17 35,18-17,17 0,1-1,-19-17,1 18,17 0,-17-18,-1 0,19 17,-19-17,1 0,17 0,0 18,1-18,-1 17,-17-17,17 0,0 0,-17 0,17 0,18 0,-35 0,-1 0,1 0,17 0,18 0,-18 0,-17-17,0-1,-1 18,1-17,0-1,-18 0,17 1,1-1,-18-17,18-1,-1-16,1 16,-1 19,1-1,-18 0,18 18,-1-17,-17-1,18 18,-18-18,0 1,0-1,-35 1,17-1,18 0,-18 1,-17 17,35-18,-17 0,-19 18,19-17,-19-1,-17 18,18 0,0 0,-18 0,18 0,-1 0,1 0,18 0,-1 0,0 0,1 0,-19 0,1 0,0 0,17 0,-17 0,0 0,-1 0,19 0,-19 0,19 0,-1 0,-17 0,0 0,17 0,0 0,1 0,-1 0,18 18,0-1,0 19,-18-19,18 1,0 0,0-1,0 1,0-1,0 1,0 0,0-1,0 19,0-19,0 1,0 0,0 17,0 0,0-17,0 17,0-17,0-1,0 19</inkml:trace>
  <inkml:trace contextRef="#ctx0" brushRef="#br0" timeOffset="12264.2717">20373 17692,'0'0,"-35"0,-1 0,19 0,-19 0,-16 0,16 17,19-17,-1 0,0 0,-17 0,0 0,35 18,-36-18,19 0,-1 18,-17-18,0 0,17 17,18 1,-18-18,1 0,17 18,0-1,-18 1,0-18,18 18,-17 17,17 0,-18-35,18 35,-17 1,17-19,0 19,0-19,0 1,0 17,0-17,17 17,1 18,-1 0,-17-35,36 34,-19-16,19-1,-1-17,0 17,0 0,18 0,-17-35,-19 18,36-18,-17 0,-1 0,18 0,17-35,36 0,-35-1,17 1,-18 35,1-18,-18 18,-35 0,17 0,0-17,-17-1,-1 18,-17-18,18 18,-18-17,18-1,-18 1,0-1,0 0,0-17,0 0,0 17,0 0,0-17,-18 0,-17-36,-1 1,-34 17,17 18,0-18,-35 0,53 0,-1 18,1 17,17 18,1 18</inkml:trace>
  <inkml:trace contextRef="#ctx0" brushRef="#br0" timeOffset="14996.9178">3281 12047,'-18'0,"1"0,-1-17,0 17,1 0,-1 0,18 17,-18 19,-17-19,17 19,18-1,-17-18,-1 1,18 17,-17-17,17 17,0 1,-18-19,18 1,0 17,0-17,0-1,0 19,0-19,18 1,-1 0,1-1,17 1,18 0,-35-18,17 0,18 17,17-17,-34 0,52 18,-18-18,1 0,0 0,-36 0,35 0,-17 0,0 0,0 0,0 0,-18 0,18 0,-18 0,1 0,-19 0,19-18,-36 1,35-19,0 19,-17-1,-18-17,18 35,-18-36,17 19,-17-1,0 0,0 1,0-1,0 1,-17 17,17-36,-36 1,1 0,0-18,-18 0,0 0,0 18,35-1,-35 1,18 18,-18-1,36 0,-19 1,19 17,-1 0,-35 0,0-18,18 18,-36-18,18 1,0 17,18 0,-18 0,18 0,0 0,-1 0,1 0,18 17,-1 1,-17-18,17 18,0-1,18 1,0 0,0-1</inkml:trace>
  <inkml:trace contextRef="#ctx0" brushRef="#br0" timeOffset="17799.4978">19332 17815,'-35'-17,"17"17,-17 0,-18 0,18 0,-18 0,0 0,0 0,-17 0,-19 35,-52 0,0 0,0 18,18-17,34 17,-17-18,54-18,16 1,19-18,-1 18,0-1,18 1,-17-18,17 35,0-17,0 17,0 18,0-18,0 18,0 0,0-17,0 16,0 1,0-35,17 17,36 1,0-19,0 18,35-35,-17 18,17-18,0 0,-17 0,-18 0,35 0,-18 0,1 0,0 0,17 0,-18 0,-17-18,0 18,18-35,17 35,-18-17,1-1,0 0,-1-17,-17 0,-35-1,17 1,-17 0,-1 0,1-1,0-34,-1-18,-17-1,0 19,0-1,0 36,0 0,0-1,-35 19,17-18,18-1,-35 1,17 17,-17-17,17 0,-34-18,16 35,-17 1,0-1,0 0,1 1,-1 17,-18 0,-17 0,17 0,36 0,-35 0,34 0,19 0,-1 0</inkml:trace>
  <inkml:trace contextRef="#ctx0" brushRef="#br0" timeOffset="19534.5248">2946 11060,'0'17,"17"1,1-18,17 17,-17 1,35 0,0-18,0 35,-18-17,35-18,-17 17,18-17,-36 0,36 0,-18 0,-18 0,18 0</inkml:trace>
  <inkml:trace contextRef="#ctx0" brushRef="#br0" timeOffset="45426.3587">3422 18433,'0'17,"18"-17</inkml:trace>
  <inkml:trace contextRef="#ctx0" brushRef="#br0" timeOffset="47630.342">3246 18309,'17'0,"1"0,17 0,0 0,-17 0,35 0,-18 0,0 18,1-18,-1 17,-17-17,-1 0,1 0,0 0,-1 0,1 0,0 0</inkml:trace>
  <inkml:trace contextRef="#ctx0" brushRef="#br0" timeOffset="58192.4863">4851 7497,'0'52,"0"-34,17-18,19 18,-19-18,54 0,17 17,35 1,36-18,71 35,-1-17,18 0,-18 17,36-18,-1 36,1-35,17 17,-53 53,18-35,-35 18,-36 0,18-1,-70-17,17 18,-53-36,18 18,0-18,-89 0,36-17,-17-18,-1 18,-17-1,-1 1,1-18,17 35,-17 18,17 0,-17-35,-1 35,-17-1,0-34,0 17,0 1,0-1,0 0,0 36,-17-36,-1 36,18 87,-18-17,-35 53,36-52,-1-19,-17 36,0-36,17-17,-35 88,18 0,17-70,-35 34,18-34,-18-1,18 36,17-18,-35 53,36-53,17 71,0-36,0 1,17-1,19 36,-1-18,-35-53,17-53,-17 18,0-53,0 0,0 0,0-18,-17 0,17 1,-18-1,1-35,-1 17,18 1,0 0,-18-1,18 1,-53 35,36-18,-19-35,19 18,-1-18</inkml:trace>
  <inkml:trace contextRef="#ctx0" brushRef="#br0" timeOffset="60625.9099">4674 7320,'0'18,"0"35,0 35,0 35,0 54,0-1,18 53,-18 107,0-19,0-35,53 89,-53 123,0-71,35-106,-17 1,35 52,-18-35,-35-52,18 17,-18-89,17 19,19-1,-36-17,17-1,1-70,-18 18,17-71,1 18,-18-53,18 53,-18-71,17 18,-17-35,0-1,18 19,0-19,-1 1,-17 17,18 0,0 1,-1-19,1 19,-18-1,17-17,1-1,0 1,-1 17,-17 0,18-35,0 0,-1 0,1 0</inkml:trace>
  <inkml:trace contextRef="#ctx0" brushRef="#br0" timeOffset="62113.6017">5327 14605,'18'0,"17"0,0 0,53 0,1 0,16 0,36 0,18 35,-18-17,18 0,-18-18,53 17,-53 36,36-53,17 18,-53-1,18-17,-36 36,1-1,-36-17,-18-18,-17 17,-18-17,1 0,-1 0,-17 0,-1 0,1-17,0 17,-1-18,19 0,-19 1,18 17,1-18,-19 18,1 0,17-18,-17 1,0 17,-1-18,1 18,17 0,-35-18,0 1,0-1,18 1,-1-19,19 1,-1 0,-17-18,-1 0,1 0,-18 35,17-17,-17 0,18 17,0-17,-1 0,1 17,17-53,-35 1,36 17,-19-18,1 1,0 52,-18-35,0 36,0-1,0 0</inkml:trace>
  <inkml:trace contextRef="#ctx0" brushRef="#br0" timeOffset="66713.4962">4339 17992</inkml:trace>
  <inkml:trace contextRef="#ctx0" brushRef="#br0" timeOffset="66900.9878">4339 17992</inkml:trace>
  <inkml:trace contextRef="#ctx0" brushRef="#br0" timeOffset="91475.7736">23319 13458,'-18'0,"-35"0,-35 0,-36 0,-34 0,-19 0,1-17,17-36,18 35,35-17,36 17,-1 18,36 0,-1 0,19 0,-1 0,1 0,-1 0,-17 0,-1 0,19 0,-36 0,35 0,-17 0,17 0,1 0,-1 0,0 0,1 0,-1 0,0 0,-17 0,18 0,-1 0,0 0,1 0,-1 0,18-17,0-1,18 0,-1 1,1 17,17-18,0 1,1-1,-19 18,1-18,17 18,1 0,-19 0,1 0,-1 0,1-17,17 17,18-18,-17 18,16 0,1 0,0 0,0 0,0 0,18 0,-54 0,36 0,0 0,-18 0,18 18,-17-18,-1 0,0 17,0-17,-17 18,17-18,1 0,-1 0,-17 18,-1-1,1-17,-18 18,18-18,-1 0,18 17,-17-17,0 18,-1-18,1 0,-18 18,18-18,-1 17,-17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A6EB-828A-CA4D-AC94-01075CD55304}" type="datetime1">
              <a:rPr lang="it-IT" smtClean="0"/>
              <a:t>08/03/2020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BC49-6158-9E47-98E6-BC0942A777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7971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it-IT" altLang="it-IT" smtClean="0"/>
              <a:t>PROVARE A CODIFICARE IN IJVM E POI A TRASFORMARE IN BINARIO LE ISTRUZIONI</a:t>
            </a:r>
          </a:p>
        </p:txBody>
      </p:sp>
      <p:sp>
        <p:nvSpPr>
          <p:cNvPr id="50180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09613" indent="-271463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092200" indent="-2159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530350" indent="-2159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1966913" indent="-2159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4241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8813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3385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795713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4346685-C0A5-4C62-BF4C-C9B1B63853BE}" type="slidenum">
              <a:rPr lang="it-IT" altLang="it-IT" sz="1100">
                <a:latin typeface="Arial" charset="0"/>
              </a:rPr>
              <a:pPr/>
              <a:t>19</a:t>
            </a:fld>
            <a:endParaRPr lang="it-IT" altLang="it-IT" sz="110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817581"/>
            <a:ext cx="2057400" cy="5308582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817581"/>
            <a:ext cx="6019800" cy="530858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29652"/>
            <a:ext cx="8229600" cy="1143000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55214"/>
            <a:ext cx="8229600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48544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485446"/>
            <a:ext cx="28956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485446"/>
            <a:ext cx="2133600" cy="365125"/>
          </a:xfrm>
        </p:spPr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6103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3685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76103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3685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843211"/>
            <a:ext cx="3008313" cy="10756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843212"/>
            <a:ext cx="5111750" cy="541774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005262"/>
            <a:ext cx="3008313" cy="42556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967566"/>
            <a:ext cx="5486400" cy="5503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882127"/>
            <a:ext cx="5486400" cy="39960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541176"/>
            <a:ext cx="5486400" cy="7816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 smtClean="0"/>
              <a:t>A.A. 2014/2015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661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901424"/>
            <a:ext cx="8229600" cy="435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 smtClean="0"/>
              <a:t>A.A. 2014-2015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CCD6-2BF4-6A45-BEEA-F9AE930001F0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audio" Target="../media/media10.wav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microsoft.com/office/2007/relationships/media" Target="../media/media10.wav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4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7" Type="http://schemas.openxmlformats.org/officeDocument/2006/relationships/image" Target="../media/image7.png"/><Relationship Id="rId2" Type="http://schemas.microsoft.com/office/2007/relationships/media" Target="../media/media13.wav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7" Type="http://schemas.openxmlformats.org/officeDocument/2006/relationships/image" Target="../media/image7.png"/><Relationship Id="rId2" Type="http://schemas.microsoft.com/office/2007/relationships/media" Target="../media/media14.wav"/><Relationship Id="rId1" Type="http://schemas.openxmlformats.org/officeDocument/2006/relationships/tags" Target="../tags/tag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36.emf"/><Relationship Id="rId5" Type="http://schemas.openxmlformats.org/officeDocument/2006/relationships/customXml" Target="../ink/ink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2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emf"/><Relationship Id="rId12" Type="http://schemas.openxmlformats.org/officeDocument/2006/relationships/customXml" Target="../ink/ink6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customXml" Target="../ink/ink3.xml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0.emf"/><Relationship Id="rId1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2" Type="http://schemas.microsoft.com/office/2007/relationships/media" Target="../media/media19.wav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2" Type="http://schemas.microsoft.com/office/2007/relationships/media" Target="../media/media21.wav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av"/><Relationship Id="rId2" Type="http://schemas.microsoft.com/office/2007/relationships/media" Target="../media/media22.wav"/><Relationship Id="rId1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av"/><Relationship Id="rId2" Type="http://schemas.microsoft.com/office/2007/relationships/media" Target="../media/media24.wav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6.wav"/><Relationship Id="rId7" Type="http://schemas.openxmlformats.org/officeDocument/2006/relationships/image" Target="../media/image48.png"/><Relationship Id="rId2" Type="http://schemas.microsoft.com/office/2007/relationships/media" Target="../media/media26.wav"/><Relationship Id="rId1" Type="http://schemas.openxmlformats.org/officeDocument/2006/relationships/tags" Target="../tags/tag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wav"/><Relationship Id="rId7" Type="http://schemas.openxmlformats.org/officeDocument/2006/relationships/image" Target="../media/image2.png"/><Relationship Id="rId2" Type="http://schemas.microsoft.com/office/2007/relationships/media" Target="../media/media27.wav"/><Relationship Id="rId1" Type="http://schemas.openxmlformats.org/officeDocument/2006/relationships/tags" Target="../tags/tag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audio" Target="../media/media9.wav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microsoft.com/office/2007/relationships/media" Target="../media/media9.wav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8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CORSO DI ARCHITETTURA DEGLI ELABORATORI II</a:t>
            </a:r>
            <a:b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GB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A.A. </a:t>
            </a:r>
            <a:r>
              <a:rPr lang="en-GB" b="1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2019-2020</a:t>
            </a:r>
            <a:endParaRPr lang="en-GB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Silvestro</a:t>
            </a:r>
            <a:r>
              <a:rPr lang="en-US" dirty="0" smtClean="0"/>
              <a:t> Roberto </a:t>
            </a:r>
            <a:r>
              <a:rPr lang="en-US" dirty="0" err="1" smtClean="0"/>
              <a:t>Poccia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78"/>
    </mc:Choice>
    <mc:Fallback>
      <p:transition spd="slow" advTm="15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22960" y="753486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Aft>
                <a:spcPct val="30000"/>
              </a:spcAft>
            </a:pP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1: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Scambia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contenuto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delle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variabili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locali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x e y</a:t>
            </a:r>
          </a:p>
        </p:txBody>
      </p:sp>
      <p:grpSp>
        <p:nvGrpSpPr>
          <p:cNvPr id="11" name="Gruppo 10"/>
          <p:cNvGrpSpPr/>
          <p:nvPr/>
        </p:nvGrpSpPr>
        <p:grpSpPr>
          <a:xfrm>
            <a:off x="211145" y="1859911"/>
            <a:ext cx="2759666" cy="3563134"/>
            <a:chOff x="5791200" y="1883012"/>
            <a:chExt cx="2759666" cy="356313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504" y="1883012"/>
              <a:ext cx="2139696" cy="1012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93" y="2997279"/>
              <a:ext cx="838962" cy="80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419" y="3822441"/>
              <a:ext cx="2045447" cy="1623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ttangolo 24"/>
            <p:cNvSpPr/>
            <p:nvPr/>
          </p:nvSpPr>
          <p:spPr>
            <a:xfrm>
              <a:off x="5791200" y="4346257"/>
              <a:ext cx="1054608" cy="5760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Stack </a:t>
              </a:r>
            </a:p>
            <a:p>
              <a:pPr algn="ctr"/>
              <a:r>
                <a:rPr lang="en-US" dirty="0" smtClean="0"/>
                <a:t>Operandi</a:t>
              </a:r>
              <a:endParaRPr lang="en-US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3130296" y="1896487"/>
            <a:ext cx="2833807" cy="3269033"/>
            <a:chOff x="3365825" y="1851446"/>
            <a:chExt cx="2833807" cy="326903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488" y="1851446"/>
              <a:ext cx="2115312" cy="1020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69" y="2974177"/>
              <a:ext cx="902596" cy="776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443" y="3992177"/>
              <a:ext cx="1875189" cy="1128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ttangolo 19"/>
            <p:cNvSpPr/>
            <p:nvPr/>
          </p:nvSpPr>
          <p:spPr>
            <a:xfrm>
              <a:off x="3365825" y="4078613"/>
              <a:ext cx="1054608" cy="5760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Stack </a:t>
              </a:r>
            </a:p>
            <a:p>
              <a:pPr algn="ctr"/>
              <a:r>
                <a:rPr lang="en-US" dirty="0" smtClean="0"/>
                <a:t>Operandi</a:t>
              </a:r>
              <a:endParaRPr lang="en-US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6553007" y="1742172"/>
            <a:ext cx="2344105" cy="3817560"/>
            <a:chOff x="6553007" y="1742172"/>
            <a:chExt cx="2344105" cy="3817560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007" y="1742172"/>
              <a:ext cx="2344105" cy="1228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835" y="4063630"/>
              <a:ext cx="2305277" cy="1496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180" y="3112035"/>
              <a:ext cx="809757" cy="7469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7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14"/>
    </mc:Choice>
    <mc:Fallback>
      <p:transition spd="slow" advTm="53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22960" y="753486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Aft>
                <a:spcPct val="30000"/>
              </a:spcAft>
            </a:pP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2: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Esegui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: A = min(A,B), B = max(A,B)</a:t>
            </a:r>
          </a:p>
        </p:txBody>
      </p:sp>
      <p:sp>
        <p:nvSpPr>
          <p:cNvPr id="3" name="Rettangolo 2"/>
          <p:cNvSpPr/>
          <p:nvPr/>
        </p:nvSpPr>
        <p:spPr>
          <a:xfrm>
            <a:off x="237744" y="1659404"/>
            <a:ext cx="4608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Dati A, B </a:t>
            </a:r>
            <a:r>
              <a:rPr lang="it-IT" dirty="0"/>
              <a:t>se A &gt; </a:t>
            </a:r>
            <a:r>
              <a:rPr lang="it-IT" dirty="0" smtClean="0"/>
              <a:t>B: </a:t>
            </a:r>
          </a:p>
          <a:p>
            <a:r>
              <a:rPr lang="it-IT" dirty="0" smtClean="0"/>
              <a:t>bisogna scambiare i valori delle variabili</a:t>
            </a:r>
            <a:r>
              <a:rPr lang="it-IT" dirty="0"/>
              <a:t>, </a:t>
            </a:r>
            <a:endParaRPr lang="it-IT" dirty="0" smtClean="0"/>
          </a:p>
          <a:p>
            <a:r>
              <a:rPr lang="it-IT" dirty="0" smtClean="0"/>
              <a:t>altrimenti non </a:t>
            </a:r>
            <a:r>
              <a:rPr lang="it-IT" dirty="0"/>
              <a:t>è </a:t>
            </a:r>
            <a:r>
              <a:rPr lang="it-IT" dirty="0" smtClean="0"/>
              <a:t>necessario fare </a:t>
            </a:r>
            <a:r>
              <a:rPr lang="it-IT" dirty="0"/>
              <a:t>alcuna azione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6019800" y="1797903"/>
            <a:ext cx="2798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Al </a:t>
            </a:r>
            <a:r>
              <a:rPr lang="it-IT" dirty="0" smtClean="0"/>
              <a:t>termine dell’esecuzione</a:t>
            </a:r>
            <a:r>
              <a:rPr lang="it-IT" dirty="0"/>
              <a:t>: </a:t>
            </a:r>
            <a:endParaRPr lang="it-IT" dirty="0" smtClean="0"/>
          </a:p>
          <a:p>
            <a:r>
              <a:rPr lang="it-IT" b="1" dirty="0" smtClean="0"/>
              <a:t>A </a:t>
            </a:r>
            <a:r>
              <a:rPr lang="it-IT" b="1" dirty="0"/>
              <a:t>= </a:t>
            </a:r>
            <a:r>
              <a:rPr lang="it-IT" b="1" dirty="0" err="1"/>
              <a:t>min</a:t>
            </a:r>
            <a:r>
              <a:rPr lang="it-IT" b="1" dirty="0"/>
              <a:t>(A,B), </a:t>
            </a:r>
            <a:endParaRPr lang="it-IT" b="1" dirty="0" smtClean="0"/>
          </a:p>
          <a:p>
            <a:r>
              <a:rPr lang="it-IT" b="1" dirty="0" smtClean="0"/>
              <a:t>B </a:t>
            </a:r>
            <a:r>
              <a:rPr lang="it-IT" b="1" dirty="0"/>
              <a:t>= </a:t>
            </a:r>
            <a:r>
              <a:rPr lang="it-IT" b="1" dirty="0" err="1"/>
              <a:t>max</a:t>
            </a:r>
            <a:r>
              <a:rPr lang="it-IT" b="1" dirty="0"/>
              <a:t>(A,B)</a:t>
            </a:r>
            <a:endParaRPr lang="en-US" b="1" dirty="0"/>
          </a:p>
        </p:txBody>
      </p:sp>
      <p:sp>
        <p:nvSpPr>
          <p:cNvPr id="19" name="Freccia a destra 18"/>
          <p:cNvSpPr/>
          <p:nvPr/>
        </p:nvSpPr>
        <p:spPr>
          <a:xfrm>
            <a:off x="4846320" y="1897041"/>
            <a:ext cx="815176" cy="448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338328" y="3234958"/>
            <a:ext cx="18470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Pseudo </a:t>
            </a:r>
            <a:r>
              <a:rPr lang="en-US" b="1" dirty="0" err="1"/>
              <a:t>codice</a:t>
            </a:r>
            <a:r>
              <a:rPr lang="en-US" b="1" dirty="0"/>
              <a:t> C</a:t>
            </a:r>
          </a:p>
          <a:p>
            <a:r>
              <a:rPr lang="en-US" dirty="0"/>
              <a:t>If(B &lt; A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{ // </a:t>
            </a:r>
            <a:r>
              <a:rPr lang="en-US" dirty="0" err="1"/>
              <a:t>Scambia</a:t>
            </a:r>
            <a:r>
              <a:rPr lang="en-US" dirty="0"/>
              <a:t> A e B</a:t>
            </a:r>
          </a:p>
          <a:p>
            <a:r>
              <a:rPr lang="en-US" dirty="0" err="1"/>
              <a:t>tmp</a:t>
            </a:r>
            <a:r>
              <a:rPr lang="en-US" dirty="0"/>
              <a:t>= A;</a:t>
            </a:r>
          </a:p>
          <a:p>
            <a:r>
              <a:rPr lang="en-US" dirty="0"/>
              <a:t>A = B;</a:t>
            </a:r>
          </a:p>
          <a:p>
            <a:r>
              <a:rPr lang="en-US" dirty="0"/>
              <a:t>B = </a:t>
            </a:r>
            <a:r>
              <a:rPr lang="en-US" dirty="0" err="1"/>
              <a:t>tmp</a:t>
            </a:r>
            <a:r>
              <a:rPr lang="en-US" dirty="0"/>
              <a:t>; }</a:t>
            </a:r>
          </a:p>
        </p:txBody>
      </p:sp>
      <p:sp>
        <p:nvSpPr>
          <p:cNvPr id="7" name="Rettangolo 6"/>
          <p:cNvSpPr/>
          <p:nvPr/>
        </p:nvSpPr>
        <p:spPr>
          <a:xfrm>
            <a:off x="2697480" y="3463022"/>
            <a:ext cx="2777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If(B &lt; </a:t>
            </a:r>
            <a:r>
              <a:rPr lang="en-US" dirty="0" smtClean="0"/>
              <a:t>A) e’ </a:t>
            </a:r>
            <a:r>
              <a:rPr lang="en-US" dirty="0" err="1" smtClean="0"/>
              <a:t>equivalente</a:t>
            </a:r>
            <a:r>
              <a:rPr lang="en-US" dirty="0" smtClean="0"/>
              <a:t> a:</a:t>
            </a:r>
            <a:br>
              <a:rPr lang="en-US" dirty="0" smtClean="0"/>
            </a:br>
            <a:r>
              <a:rPr lang="en-US" dirty="0" smtClean="0"/>
              <a:t>if not</a:t>
            </a:r>
            <a:r>
              <a:rPr lang="en-US" dirty="0"/>
              <a:t>((A –B &lt; 0) or (B == A))</a:t>
            </a:r>
          </a:p>
        </p:txBody>
      </p:sp>
      <p:sp>
        <p:nvSpPr>
          <p:cNvPr id="22" name="Freccia a destra 21"/>
          <p:cNvSpPr/>
          <p:nvPr/>
        </p:nvSpPr>
        <p:spPr>
          <a:xfrm>
            <a:off x="1588008" y="3463022"/>
            <a:ext cx="1109472" cy="448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43" y="3339801"/>
            <a:ext cx="3410521" cy="209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933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06"/>
    </mc:Choice>
    <mc:Fallback>
      <p:transition spd="slow" advTm="136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22960" y="753486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Aft>
                <a:spcPct val="30000"/>
              </a:spcAft>
            </a:pP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2: </a:t>
            </a:r>
            <a:r>
              <a:rPr lang="en-GB" altLang="it-IT" dirty="0" smtClean="0">
                <a:solidFill>
                  <a:srgbClr val="000099"/>
                </a:solidFill>
                <a:latin typeface="Arial" charset="0"/>
              </a:rPr>
              <a:t>Prima </a:t>
            </a:r>
            <a:r>
              <a:rPr lang="en-GB" altLang="it-IT" dirty="0" err="1" smtClean="0">
                <a:solidFill>
                  <a:srgbClr val="000099"/>
                </a:solidFill>
                <a:latin typeface="Arial" charset="0"/>
              </a:rPr>
              <a:t>Versione</a:t>
            </a:r>
            <a:endParaRPr lang="en-GB" altLang="it-IT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38328" y="1896487"/>
            <a:ext cx="19933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Pseudo </a:t>
            </a:r>
            <a:r>
              <a:rPr lang="en-US" dirty="0" err="1"/>
              <a:t>codice</a:t>
            </a:r>
            <a:r>
              <a:rPr lang="en-US" dirty="0"/>
              <a:t> C</a:t>
            </a:r>
          </a:p>
          <a:p>
            <a:r>
              <a:rPr lang="en-US" dirty="0"/>
              <a:t>If(B &lt; A) </a:t>
            </a:r>
            <a:endParaRPr lang="en-US" dirty="0" smtClean="0"/>
          </a:p>
          <a:p>
            <a:r>
              <a:rPr lang="en-US" dirty="0" smtClean="0"/>
              <a:t>{ </a:t>
            </a:r>
            <a:r>
              <a:rPr lang="en-US" dirty="0"/>
              <a:t>// </a:t>
            </a:r>
            <a:r>
              <a:rPr lang="en-US" dirty="0" err="1"/>
              <a:t>Scambia</a:t>
            </a:r>
            <a:r>
              <a:rPr lang="en-US" dirty="0"/>
              <a:t> A e B</a:t>
            </a:r>
          </a:p>
          <a:p>
            <a:r>
              <a:rPr lang="en-US" dirty="0" err="1"/>
              <a:t>tmp</a:t>
            </a:r>
            <a:r>
              <a:rPr lang="en-US" dirty="0"/>
              <a:t>= A;</a:t>
            </a:r>
          </a:p>
          <a:p>
            <a:r>
              <a:rPr lang="en-US" dirty="0"/>
              <a:t>A = B;</a:t>
            </a:r>
          </a:p>
          <a:p>
            <a:r>
              <a:rPr lang="en-US" dirty="0"/>
              <a:t>B = </a:t>
            </a:r>
            <a:r>
              <a:rPr lang="en-US" dirty="0" err="1"/>
              <a:t>tmp</a:t>
            </a:r>
            <a:r>
              <a:rPr lang="en-US" dirty="0"/>
              <a:t>;}</a:t>
            </a:r>
          </a:p>
        </p:txBody>
      </p:sp>
      <p:sp>
        <p:nvSpPr>
          <p:cNvPr id="9" name="Rettangolo 8"/>
          <p:cNvSpPr/>
          <p:nvPr/>
        </p:nvSpPr>
        <p:spPr>
          <a:xfrm>
            <a:off x="2444496" y="2156198"/>
            <a:ext cx="1954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oppure</a:t>
            </a:r>
            <a:r>
              <a:rPr lang="en-US" dirty="0"/>
              <a:t>    if(B-A&lt;0)</a:t>
            </a:r>
          </a:p>
        </p:txBody>
      </p:sp>
      <p:sp>
        <p:nvSpPr>
          <p:cNvPr id="13" name="Freccia a destra 12"/>
          <p:cNvSpPr/>
          <p:nvPr/>
        </p:nvSpPr>
        <p:spPr>
          <a:xfrm>
            <a:off x="1335024" y="2116836"/>
            <a:ext cx="1109472" cy="448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/>
          <p:cNvSpPr/>
          <p:nvPr/>
        </p:nvSpPr>
        <p:spPr>
          <a:xfrm>
            <a:off x="362712" y="4245816"/>
            <a:ext cx="2761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/>
              <a:t>if</a:t>
            </a:r>
            <a:r>
              <a:rPr lang="it-IT" dirty="0" smtClean="0"/>
              <a:t>(B </a:t>
            </a:r>
            <a:r>
              <a:rPr lang="it-IT" dirty="0"/>
              <a:t>–A &lt; 0)   goto Scambia</a:t>
            </a:r>
          </a:p>
          <a:p>
            <a:r>
              <a:rPr lang="en-US" dirty="0"/>
              <a:t>else  </a:t>
            </a:r>
            <a:r>
              <a:rPr lang="en-US" dirty="0" err="1"/>
              <a:t>goto</a:t>
            </a:r>
            <a:r>
              <a:rPr lang="en-US" dirty="0"/>
              <a:t> Continua</a:t>
            </a:r>
          </a:p>
        </p:txBody>
      </p:sp>
      <p:sp>
        <p:nvSpPr>
          <p:cNvPr id="15" name="Freccia a destra 14"/>
          <p:cNvSpPr/>
          <p:nvPr/>
        </p:nvSpPr>
        <p:spPr>
          <a:xfrm rot="5400000">
            <a:off x="862584" y="3744420"/>
            <a:ext cx="554736" cy="448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226" y="2601420"/>
            <a:ext cx="4940427" cy="283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ttangolo 16"/>
          <p:cNvSpPr/>
          <p:nvPr/>
        </p:nvSpPr>
        <p:spPr>
          <a:xfrm>
            <a:off x="6759690" y="4742202"/>
            <a:ext cx="1054608" cy="576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Esercizio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8" name="Freccia a destra 17"/>
          <p:cNvSpPr/>
          <p:nvPr/>
        </p:nvSpPr>
        <p:spPr>
          <a:xfrm rot="19369589">
            <a:off x="2562575" y="3414553"/>
            <a:ext cx="1718414" cy="448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/>
          <p:cNvSpPr/>
          <p:nvPr/>
        </p:nvSpPr>
        <p:spPr>
          <a:xfrm>
            <a:off x="4261105" y="2601420"/>
            <a:ext cx="4663440" cy="12847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/>
          <p:cNvSpPr/>
          <p:nvPr/>
        </p:nvSpPr>
        <p:spPr>
          <a:xfrm>
            <a:off x="252984" y="4259016"/>
            <a:ext cx="2682239" cy="6423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50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932"/>
    </mc:Choice>
    <mc:Fallback>
      <p:transition spd="slow" advTm="127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5" grpId="0" animBg="1"/>
      <p:bldP spid="17" grpId="0" animBg="1"/>
      <p:bldP spid="1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22960" y="753486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Aft>
                <a:spcPct val="30000"/>
              </a:spcAft>
            </a:pP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2: </a:t>
            </a:r>
            <a:r>
              <a:rPr lang="en-GB" altLang="it-IT" dirty="0" err="1" smtClean="0">
                <a:solidFill>
                  <a:srgbClr val="000099"/>
                </a:solidFill>
                <a:latin typeface="Arial" charset="0"/>
              </a:rPr>
              <a:t>Seconda</a:t>
            </a:r>
            <a:r>
              <a:rPr lang="en-GB" altLang="it-IT" dirty="0" smtClean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 smtClean="0">
                <a:solidFill>
                  <a:srgbClr val="000099"/>
                </a:solidFill>
                <a:latin typeface="Arial" charset="0"/>
              </a:rPr>
              <a:t>Versione</a:t>
            </a:r>
            <a:endParaRPr lang="en-GB" altLang="it-IT" dirty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63" y="1614424"/>
            <a:ext cx="624205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243967" y="3208866"/>
            <a:ext cx="30083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Pseudo </a:t>
            </a:r>
            <a:r>
              <a:rPr lang="en-US" b="1" dirty="0" err="1"/>
              <a:t>codice</a:t>
            </a:r>
            <a:r>
              <a:rPr lang="en-US" b="1" dirty="0"/>
              <a:t> C</a:t>
            </a:r>
          </a:p>
          <a:p>
            <a:r>
              <a:rPr lang="en-US" dirty="0" err="1"/>
              <a:t>if</a:t>
            </a:r>
            <a:r>
              <a:rPr lang="en-US" b="1" dirty="0" err="1"/>
              <a:t>not</a:t>
            </a:r>
            <a:r>
              <a:rPr lang="en-US" dirty="0"/>
              <a:t>((A –B &lt; 0)  or  (B == A))</a:t>
            </a:r>
          </a:p>
          <a:p>
            <a:r>
              <a:rPr lang="en-US" dirty="0"/>
              <a:t>{ // </a:t>
            </a:r>
            <a:r>
              <a:rPr lang="en-US" dirty="0" err="1"/>
              <a:t>Scambia</a:t>
            </a:r>
            <a:r>
              <a:rPr lang="en-US" dirty="0"/>
              <a:t> A e B</a:t>
            </a:r>
          </a:p>
          <a:p>
            <a:r>
              <a:rPr lang="en-US" dirty="0" err="1"/>
              <a:t>tmp</a:t>
            </a:r>
            <a:r>
              <a:rPr lang="en-US" dirty="0"/>
              <a:t>= A;</a:t>
            </a:r>
          </a:p>
          <a:p>
            <a:r>
              <a:rPr lang="en-US" dirty="0"/>
              <a:t>A = B;</a:t>
            </a:r>
          </a:p>
          <a:p>
            <a:r>
              <a:rPr lang="en-US" dirty="0"/>
              <a:t>B = </a:t>
            </a:r>
            <a:r>
              <a:rPr lang="en-US" dirty="0" err="1"/>
              <a:t>tmp</a:t>
            </a:r>
            <a:r>
              <a:rPr lang="en-US" dirty="0"/>
              <a:t>;}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3552" y="3127248"/>
            <a:ext cx="10466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If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 A</a:t>
            </a:r>
            <a:r>
              <a:rPr lang="en-US" sz="1600" b="1" dirty="0"/>
              <a:t>==</a:t>
            </a:r>
            <a:r>
              <a:rPr lang="en-US" sz="1600" b="1" dirty="0" smtClean="0"/>
              <a:t>B</a:t>
            </a:r>
          </a:p>
          <a:p>
            <a:r>
              <a:rPr lang="en-US" sz="1600" b="1" dirty="0" smtClean="0"/>
              <a:t> or 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A-B&lt;0</a:t>
            </a:r>
            <a:endParaRPr lang="en-US" sz="1600" b="1" dirty="0"/>
          </a:p>
          <a:p>
            <a:r>
              <a:rPr lang="en-US" sz="1600" b="1" dirty="0" err="1" smtClean="0"/>
              <a:t>goto</a:t>
            </a:r>
            <a:r>
              <a:rPr lang="en-US" sz="1600" b="1" dirty="0" smtClean="0"/>
              <a:t> </a:t>
            </a:r>
            <a:r>
              <a:rPr lang="en-US" sz="1600" b="1" dirty="0"/>
              <a:t>L1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35" y="3127248"/>
            <a:ext cx="5001563" cy="2918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9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57"/>
    </mc:Choice>
    <mc:Fallback>
      <p:transition spd="slow" advTm="127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76072" y="938859"/>
            <a:ext cx="8266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smtClean="0">
                <a:solidFill>
                  <a:srgbClr val="000099"/>
                </a:solidFill>
                <a:latin typeface="Arial" charset="0"/>
              </a:rPr>
              <a:t>3 e  4</a:t>
            </a:r>
            <a:endParaRPr lang="en-GB" altLang="it-IT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544568" y="1501402"/>
            <a:ext cx="3995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GB" altLang="it-IT" b="1" dirty="0" err="1">
                <a:latin typeface="Arial" charset="0"/>
              </a:rPr>
              <a:t>Esercizio</a:t>
            </a:r>
            <a:r>
              <a:rPr lang="en-GB" altLang="it-IT" b="1" dirty="0">
                <a:latin typeface="Arial" charset="0"/>
              </a:rPr>
              <a:t> 4</a:t>
            </a:r>
            <a:r>
              <a:rPr lang="en-GB" altLang="it-IT" dirty="0">
                <a:latin typeface="Arial" charset="0"/>
              </a:rPr>
              <a:t>: come </a:t>
            </a:r>
            <a:r>
              <a:rPr lang="en-GB" altLang="it-IT" dirty="0" err="1">
                <a:latin typeface="Arial" charset="0"/>
              </a:rPr>
              <a:t>Esercizio</a:t>
            </a:r>
            <a:r>
              <a:rPr lang="en-GB" altLang="it-IT" dirty="0">
                <a:latin typeface="Arial" charset="0"/>
              </a:rPr>
              <a:t> 3, ma con </a:t>
            </a:r>
            <a:r>
              <a:rPr lang="en-GB" altLang="it-IT" dirty="0" err="1">
                <a:latin typeface="Arial" charset="0"/>
              </a:rPr>
              <a:t>ciclo</a:t>
            </a:r>
            <a:r>
              <a:rPr lang="en-GB" altLang="it-IT" dirty="0">
                <a:latin typeface="Arial" charset="0"/>
              </a:rPr>
              <a:t> a </a:t>
            </a:r>
            <a:r>
              <a:rPr lang="en-GB" altLang="it-IT" dirty="0" err="1">
                <a:latin typeface="Arial" charset="0"/>
              </a:rPr>
              <a:t>condizione</a:t>
            </a:r>
            <a:r>
              <a:rPr lang="en-GB" altLang="it-IT" dirty="0">
                <a:latin typeface="Arial" charset="0"/>
              </a:rPr>
              <a:t> </a:t>
            </a:r>
            <a:r>
              <a:rPr lang="en-GB" altLang="it-IT" dirty="0" err="1">
                <a:latin typeface="Arial" charset="0"/>
              </a:rPr>
              <a:t>iniziale</a:t>
            </a:r>
            <a:endParaRPr lang="en-GB" altLang="it-IT" dirty="0">
              <a:latin typeface="Arial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320040" y="1501402"/>
            <a:ext cx="369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GB" altLang="it-IT" b="1" dirty="0" err="1">
                <a:latin typeface="Arial" charset="0"/>
              </a:rPr>
              <a:t>Esercizio</a:t>
            </a:r>
            <a:r>
              <a:rPr lang="en-GB" altLang="it-IT" b="1" dirty="0">
                <a:latin typeface="Arial" charset="0"/>
              </a:rPr>
              <a:t> </a:t>
            </a:r>
            <a:r>
              <a:rPr lang="en-GB" altLang="it-IT" b="1" dirty="0" smtClean="0">
                <a:latin typeface="Arial" charset="0"/>
              </a:rPr>
              <a:t>3</a:t>
            </a:r>
            <a:r>
              <a:rPr lang="en-GB" altLang="it-IT" dirty="0" smtClean="0">
                <a:latin typeface="Arial" charset="0"/>
              </a:rPr>
              <a:t>:  </a:t>
            </a:r>
            <a:r>
              <a:rPr lang="en-GB" altLang="it-IT" dirty="0" err="1">
                <a:latin typeface="Arial" charset="0"/>
              </a:rPr>
              <a:t>Somma</a:t>
            </a:r>
            <a:r>
              <a:rPr lang="en-GB" altLang="it-IT" dirty="0">
                <a:latin typeface="Arial" charset="0"/>
              </a:rPr>
              <a:t> i </a:t>
            </a:r>
            <a:r>
              <a:rPr lang="en-GB" altLang="it-IT" dirty="0" err="1">
                <a:latin typeface="Arial" charset="0"/>
              </a:rPr>
              <a:t>numeri</a:t>
            </a:r>
            <a:r>
              <a:rPr lang="en-GB" altLang="it-IT" dirty="0">
                <a:latin typeface="Arial" charset="0"/>
              </a:rPr>
              <a:t> </a:t>
            </a:r>
            <a:r>
              <a:rPr lang="en-GB" altLang="it-IT" dirty="0" err="1">
                <a:latin typeface="Arial" charset="0"/>
              </a:rPr>
              <a:t>interi</a:t>
            </a:r>
            <a:r>
              <a:rPr lang="en-GB" altLang="it-IT" dirty="0">
                <a:latin typeface="Arial" charset="0"/>
              </a:rPr>
              <a:t> da 1 a 32, </a:t>
            </a:r>
            <a:r>
              <a:rPr lang="en-GB" altLang="it-IT" dirty="0" err="1">
                <a:latin typeface="Arial" charset="0"/>
              </a:rPr>
              <a:t>memorizza</a:t>
            </a:r>
            <a:r>
              <a:rPr lang="en-GB" altLang="it-IT" dirty="0">
                <a:latin typeface="Arial" charset="0"/>
              </a:rPr>
              <a:t> </a:t>
            </a:r>
            <a:r>
              <a:rPr lang="en-GB" altLang="it-IT" dirty="0" err="1">
                <a:latin typeface="Arial" charset="0"/>
              </a:rPr>
              <a:t>il</a:t>
            </a:r>
            <a:r>
              <a:rPr lang="en-GB" altLang="it-IT" dirty="0">
                <a:latin typeface="Arial" charset="0"/>
              </a:rPr>
              <a:t> </a:t>
            </a:r>
            <a:r>
              <a:rPr lang="en-GB" altLang="it-IT" dirty="0" err="1">
                <a:latin typeface="Arial" charset="0"/>
              </a:rPr>
              <a:t>risultato</a:t>
            </a:r>
            <a:r>
              <a:rPr lang="en-GB" altLang="it-IT" dirty="0">
                <a:latin typeface="Arial" charset="0"/>
              </a:rPr>
              <a:t> in sum (con </a:t>
            </a:r>
            <a:r>
              <a:rPr lang="en-GB" altLang="it-IT" dirty="0" err="1">
                <a:latin typeface="Arial" charset="0"/>
              </a:rPr>
              <a:t>ciclo</a:t>
            </a:r>
            <a:r>
              <a:rPr lang="en-GB" altLang="it-IT" dirty="0">
                <a:latin typeface="Arial" charset="0"/>
              </a:rPr>
              <a:t> a </a:t>
            </a:r>
            <a:r>
              <a:rPr lang="en-GB" altLang="it-IT" dirty="0" err="1">
                <a:latin typeface="Arial" charset="0"/>
              </a:rPr>
              <a:t>condizione</a:t>
            </a:r>
            <a:r>
              <a:rPr lang="en-GB" altLang="it-IT" dirty="0">
                <a:latin typeface="Arial" charset="0"/>
              </a:rPr>
              <a:t> finale)</a:t>
            </a:r>
          </a:p>
        </p:txBody>
      </p:sp>
      <p:sp>
        <p:nvSpPr>
          <p:cNvPr id="7" name="Rettangolo 6"/>
          <p:cNvSpPr/>
          <p:nvPr/>
        </p:nvSpPr>
        <p:spPr>
          <a:xfrm>
            <a:off x="438912" y="2711536"/>
            <a:ext cx="2286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sum </a:t>
            </a:r>
            <a:r>
              <a:rPr lang="en-US" sz="1400" dirty="0"/>
              <a:t>= 0; </a:t>
            </a:r>
            <a:endParaRPr lang="en-US" sz="1400" dirty="0" smtClean="0"/>
          </a:p>
          <a:p>
            <a:r>
              <a:rPr lang="en-US" sz="1400" dirty="0" err="1" smtClean="0"/>
              <a:t>cont</a:t>
            </a:r>
            <a:r>
              <a:rPr lang="en-US" sz="1400" dirty="0"/>
              <a:t>= 0;</a:t>
            </a:r>
          </a:p>
          <a:p>
            <a:r>
              <a:rPr lang="en-US" sz="1400" b="1" dirty="0"/>
              <a:t>do </a:t>
            </a:r>
          </a:p>
          <a:p>
            <a:r>
              <a:rPr lang="en-US" sz="1400" dirty="0"/>
              <a:t>{ </a:t>
            </a:r>
            <a:r>
              <a:rPr lang="en-US" sz="1400" dirty="0" err="1"/>
              <a:t>cont</a:t>
            </a:r>
            <a:r>
              <a:rPr lang="en-US" sz="1400" dirty="0"/>
              <a:t>++;</a:t>
            </a:r>
          </a:p>
          <a:p>
            <a:r>
              <a:rPr lang="en-US" sz="1400" dirty="0"/>
              <a:t>sum = sum + </a:t>
            </a:r>
            <a:r>
              <a:rPr lang="en-US" sz="1400" dirty="0" err="1"/>
              <a:t>cont</a:t>
            </a:r>
            <a:r>
              <a:rPr lang="en-US" sz="1400" dirty="0"/>
              <a:t>;</a:t>
            </a:r>
          </a:p>
          <a:p>
            <a:r>
              <a:rPr lang="en-US" sz="1400" dirty="0"/>
              <a:t>} </a:t>
            </a:r>
            <a:r>
              <a:rPr lang="en-US" sz="1400" b="1" dirty="0" smtClean="0"/>
              <a:t>While</a:t>
            </a:r>
            <a:r>
              <a:rPr lang="en-US" sz="1400" dirty="0" smtClean="0"/>
              <a:t> not(</a:t>
            </a:r>
            <a:r>
              <a:rPr lang="en-US" sz="1400" dirty="0" err="1" smtClean="0"/>
              <a:t>cont</a:t>
            </a:r>
            <a:r>
              <a:rPr lang="en-US" sz="1400" dirty="0"/>
              <a:t>== 32)</a:t>
            </a:r>
          </a:p>
        </p:txBody>
      </p:sp>
      <p:sp>
        <p:nvSpPr>
          <p:cNvPr id="8" name="Rettangolo 7"/>
          <p:cNvSpPr/>
          <p:nvPr/>
        </p:nvSpPr>
        <p:spPr>
          <a:xfrm>
            <a:off x="4709160" y="2750112"/>
            <a:ext cx="23591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sum </a:t>
            </a:r>
            <a:r>
              <a:rPr lang="en-US" sz="1400" dirty="0"/>
              <a:t>= 0; </a:t>
            </a:r>
            <a:endParaRPr lang="en-US" sz="1400" dirty="0" smtClean="0"/>
          </a:p>
          <a:p>
            <a:r>
              <a:rPr lang="en-US" sz="1400" dirty="0" err="1" smtClean="0"/>
              <a:t>cont</a:t>
            </a:r>
            <a:r>
              <a:rPr lang="en-US" sz="1400" dirty="0"/>
              <a:t>= 0;</a:t>
            </a:r>
          </a:p>
          <a:p>
            <a:r>
              <a:rPr lang="en-US" sz="1400" b="1" dirty="0" smtClean="0"/>
              <a:t>While</a:t>
            </a:r>
            <a:r>
              <a:rPr lang="en-US" sz="1400" dirty="0" smtClean="0"/>
              <a:t> not(</a:t>
            </a:r>
            <a:r>
              <a:rPr lang="en-US" sz="1400" dirty="0" err="1" smtClean="0"/>
              <a:t>cont</a:t>
            </a:r>
            <a:r>
              <a:rPr lang="en-US" sz="1400" dirty="0"/>
              <a:t>== 32)</a:t>
            </a:r>
          </a:p>
          <a:p>
            <a:r>
              <a:rPr lang="en-US" sz="1400" dirty="0"/>
              <a:t>{ </a:t>
            </a:r>
            <a:r>
              <a:rPr lang="en-US" sz="1400" dirty="0" err="1"/>
              <a:t>cont</a:t>
            </a:r>
            <a:r>
              <a:rPr lang="en-US" sz="1400" dirty="0"/>
              <a:t>++;</a:t>
            </a:r>
          </a:p>
          <a:p>
            <a:r>
              <a:rPr lang="en-US" sz="1400" dirty="0"/>
              <a:t>sum = sum + </a:t>
            </a:r>
            <a:r>
              <a:rPr lang="en-US" sz="1400" dirty="0" err="1"/>
              <a:t>cont</a:t>
            </a:r>
            <a:r>
              <a:rPr lang="en-US" sz="1400" dirty="0" smtClean="0"/>
              <a:t>;}</a:t>
            </a:r>
            <a:endParaRPr 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4096531"/>
            <a:ext cx="2542032" cy="2459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96531"/>
            <a:ext cx="2807430" cy="2459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798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09"/>
    </mc:Choice>
    <mc:Fallback>
      <p:transition spd="slow" advTm="11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44"/>
          <p:cNvSpPr txBox="1">
            <a:spLocks noChangeArrowheads="1"/>
          </p:cNvSpPr>
          <p:nvPr/>
        </p:nvSpPr>
        <p:spPr bwMode="auto">
          <a:xfrm>
            <a:off x="3421930" y="1682482"/>
            <a:ext cx="5722070" cy="39703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BIPUSH 0  </a:t>
            </a: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ISTORE sum    // 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sum=0</a:t>
            </a:r>
            <a:endParaRPr lang="en-GB" altLang="it-IT" sz="1400" dirty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BIPUSH 0  </a:t>
            </a: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ISTORE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   //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cont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=0</a:t>
            </a: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Ciclo: </a:t>
            </a:r>
            <a:endParaRPr lang="en-GB" altLang="it-IT" sz="1400" dirty="0">
              <a:latin typeface="Courier New" pitchFamily="49" charset="0"/>
            </a:endParaRPr>
          </a:p>
          <a:p>
            <a:pPr eaLnBrk="1" hangingPunct="1"/>
            <a:r>
              <a:rPr lang="en-GB" altLang="it-IT" sz="1400" dirty="0">
                <a:latin typeface="Courier New" pitchFamily="49" charset="0"/>
              </a:rPr>
              <a:t>  </a:t>
            </a:r>
            <a:r>
              <a:rPr lang="it-IT" altLang="it-IT" sz="1400" dirty="0">
                <a:latin typeface="Courier New" pitchFamily="49" charset="0"/>
              </a:rPr>
              <a:t> IINC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 1   // </a:t>
            </a:r>
            <a:r>
              <a:rPr lang="en-GB" altLang="it-IT" sz="1400" dirty="0" err="1">
                <a:solidFill>
                  <a:srgbClr val="FF0000"/>
                </a:solidFill>
                <a:latin typeface="Courier New" pitchFamily="49" charset="0"/>
              </a:rPr>
              <a:t>cont</a:t>
            </a:r>
            <a:r>
              <a:rPr lang="en-GB" altLang="it-IT" sz="1400" dirty="0">
                <a:solidFill>
                  <a:srgbClr val="FF0000"/>
                </a:solidFill>
                <a:latin typeface="Courier New" pitchFamily="49" charset="0"/>
              </a:rPr>
              <a:t>++</a:t>
            </a:r>
            <a:endParaRPr lang="it-IT" altLang="it-IT" sz="1400" dirty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ILOAD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    //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 </a:t>
            </a:r>
            <a:r>
              <a:rPr lang="it-IT" altLang="it-IT" sz="1400" dirty="0">
                <a:latin typeface="Courier New" pitchFamily="49" charset="0"/>
                <a:sym typeface="Symbol" pitchFamily="18" charset="2"/>
              </a:rPr>
              <a:t></a:t>
            </a:r>
            <a:r>
              <a:rPr lang="en-GB" altLang="it-IT" sz="1400" dirty="0">
                <a:latin typeface="Courier New" pitchFamily="49" charset="0"/>
                <a:sym typeface="Symbol" pitchFamily="18" charset="2"/>
              </a:rPr>
              <a:t> </a:t>
            </a:r>
            <a:r>
              <a:rPr lang="it-IT" altLang="it-IT" sz="1400" dirty="0" err="1">
                <a:latin typeface="Courier New" pitchFamily="49" charset="0"/>
              </a:rPr>
              <a:t>stack</a:t>
            </a:r>
            <a:endParaRPr lang="it-IT" altLang="it-IT" sz="1400" dirty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ILOAD sum     // sum </a:t>
            </a:r>
            <a:r>
              <a:rPr lang="it-IT" altLang="it-IT" sz="1400" dirty="0">
                <a:latin typeface="Courier New" pitchFamily="49" charset="0"/>
                <a:sym typeface="Symbol" pitchFamily="18" charset="2"/>
              </a:rPr>
              <a:t></a:t>
            </a:r>
            <a:r>
              <a:rPr lang="en-GB" altLang="it-IT" sz="1400" dirty="0">
                <a:latin typeface="Courier New" pitchFamily="49" charset="0"/>
                <a:sym typeface="Symbol" pitchFamily="18" charset="2"/>
              </a:rPr>
              <a:t> </a:t>
            </a:r>
            <a:r>
              <a:rPr lang="it-IT" altLang="it-IT" sz="1400" dirty="0" err="1">
                <a:latin typeface="Courier New" pitchFamily="49" charset="0"/>
              </a:rPr>
              <a:t>stack</a:t>
            </a:r>
            <a:endParaRPr lang="it-IT" altLang="it-IT" sz="1400" dirty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IADD          // </a:t>
            </a:r>
            <a:r>
              <a:rPr lang="it-IT" altLang="it-IT" sz="1400" dirty="0" err="1" smtClean="0">
                <a:latin typeface="Courier New" pitchFamily="49" charset="0"/>
              </a:rPr>
              <a:t>sum+cont</a:t>
            </a:r>
            <a:endParaRPr lang="it-IT" altLang="it-IT" sz="1400" dirty="0" smtClean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	</a:t>
            </a:r>
            <a:r>
              <a:rPr lang="it-IT" altLang="it-IT" sz="1400" dirty="0" smtClean="0">
                <a:latin typeface="Courier New" pitchFamily="49" charset="0"/>
              </a:rPr>
              <a:t>			</a:t>
            </a:r>
            <a:r>
              <a:rPr lang="it-IT" altLang="it-IT" sz="1400" dirty="0">
                <a:latin typeface="Courier New" pitchFamily="49" charset="0"/>
              </a:rPr>
              <a:t> </a:t>
            </a:r>
            <a:r>
              <a:rPr lang="it-IT" altLang="it-IT" sz="1400" dirty="0" smtClean="0">
                <a:latin typeface="Courier New" pitchFamily="49" charset="0"/>
              </a:rPr>
              <a:t> //</a:t>
            </a:r>
            <a:r>
              <a:rPr lang="it-IT" altLang="it-IT" sz="1200" dirty="0" smtClean="0">
                <a:latin typeface="Courier New" pitchFamily="49" charset="0"/>
              </a:rPr>
              <a:t>(</a:t>
            </a:r>
            <a:r>
              <a:rPr lang="it-IT" altLang="it-IT" sz="1200" dirty="0">
                <a:latin typeface="Courier New" pitchFamily="49" charset="0"/>
              </a:rPr>
              <a:t>sostituisce operandi su </a:t>
            </a:r>
            <a:r>
              <a:rPr lang="it-IT" altLang="it-IT" sz="1200" dirty="0" err="1">
                <a:latin typeface="Courier New" pitchFamily="49" charset="0"/>
              </a:rPr>
              <a:t>stack</a:t>
            </a:r>
            <a:r>
              <a:rPr lang="it-IT" altLang="it-IT" sz="1200" dirty="0">
                <a:latin typeface="Courier New" pitchFamily="49" charset="0"/>
              </a:rPr>
              <a:t>)</a:t>
            </a:r>
            <a:endParaRPr lang="it-IT" altLang="it-IT" sz="1200" dirty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ISTORE sum    // 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sum =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sum+cont</a:t>
            </a:r>
            <a:endParaRPr lang="it-IT" altLang="it-IT" sz="1400" dirty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ILOAD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    //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 </a:t>
            </a:r>
            <a:r>
              <a:rPr lang="it-IT" altLang="it-IT" sz="1400" dirty="0">
                <a:latin typeface="Courier New" pitchFamily="49" charset="0"/>
                <a:sym typeface="Symbol" pitchFamily="18" charset="2"/>
              </a:rPr>
              <a:t></a:t>
            </a:r>
            <a:r>
              <a:rPr lang="en-GB" altLang="it-IT" sz="1400" dirty="0">
                <a:latin typeface="Courier New" pitchFamily="49" charset="0"/>
                <a:sym typeface="Symbol" pitchFamily="18" charset="2"/>
              </a:rPr>
              <a:t> </a:t>
            </a:r>
            <a:r>
              <a:rPr lang="it-IT" altLang="it-IT" sz="1400" dirty="0" err="1">
                <a:latin typeface="Courier New" pitchFamily="49" charset="0"/>
              </a:rPr>
              <a:t>stack</a:t>
            </a:r>
            <a:endParaRPr lang="en-GB" altLang="it-IT" sz="1400" dirty="0">
              <a:latin typeface="Courier New" pitchFamily="49" charset="0"/>
            </a:endParaRPr>
          </a:p>
          <a:p>
            <a:pPr eaLnBrk="1" hangingPunct="1"/>
            <a:r>
              <a:rPr lang="en-GB" altLang="it-IT" sz="1400" dirty="0">
                <a:latin typeface="Courier New" pitchFamily="49" charset="0"/>
              </a:rPr>
              <a:t>  </a:t>
            </a:r>
            <a:r>
              <a:rPr lang="it-IT" altLang="it-IT" sz="1400" dirty="0">
                <a:latin typeface="Courier New" pitchFamily="49" charset="0"/>
              </a:rPr>
              <a:t> BIPUSH 32     // 32</a:t>
            </a:r>
            <a:r>
              <a:rPr lang="en-GB" altLang="it-IT" sz="1400" dirty="0">
                <a:latin typeface="Courier New" pitchFamily="49" charset="0"/>
              </a:rPr>
              <a:t> </a:t>
            </a:r>
            <a:r>
              <a:rPr lang="it-IT" altLang="it-IT" sz="1400" dirty="0">
                <a:latin typeface="Courier New" pitchFamily="49" charset="0"/>
                <a:sym typeface="Symbol" pitchFamily="18" charset="2"/>
              </a:rPr>
              <a:t></a:t>
            </a:r>
            <a:r>
              <a:rPr lang="en-GB" altLang="it-IT" sz="1400" dirty="0">
                <a:latin typeface="Courier New" pitchFamily="49" charset="0"/>
                <a:sym typeface="Symbol" pitchFamily="18" charset="2"/>
              </a:rPr>
              <a:t> </a:t>
            </a:r>
            <a:r>
              <a:rPr lang="it-IT" altLang="it-IT" sz="1400" dirty="0" err="1">
                <a:latin typeface="Courier New" pitchFamily="49" charset="0"/>
              </a:rPr>
              <a:t>stack</a:t>
            </a:r>
            <a:endParaRPr lang="it-IT" altLang="it-IT" sz="1400" dirty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IF_ICMPEQ Continua //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if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 (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cont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==32) </a:t>
            </a:r>
            <a:endParaRPr lang="it-IT" altLang="it-IT" sz="1400" dirty="0" smtClean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it-IT" altLang="it-IT" sz="1400" dirty="0" smtClean="0">
                <a:solidFill>
                  <a:srgbClr val="FF0000"/>
                </a:solidFill>
                <a:latin typeface="Courier New" pitchFamily="49" charset="0"/>
              </a:rPr>
              <a:t>					</a:t>
            </a:r>
            <a:r>
              <a:rPr lang="it-IT" altLang="it-IT" sz="1400" dirty="0" smtClean="0">
                <a:latin typeface="Courier New" pitchFamily="49" charset="0"/>
              </a:rPr>
              <a:t>//</a:t>
            </a:r>
            <a:r>
              <a:rPr lang="it-IT" altLang="it-IT" sz="1400" dirty="0" smtClean="0">
                <a:solidFill>
                  <a:srgbClr val="FF0000"/>
                </a:solidFill>
                <a:latin typeface="Courier New" pitchFamily="49" charset="0"/>
              </a:rPr>
              <a:t>goto 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Continua</a:t>
            </a: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GOTO Ciclo         </a:t>
            </a:r>
            <a:r>
              <a:rPr lang="it-IT" altLang="it-IT" sz="1400" dirty="0" smtClean="0">
                <a:latin typeface="Courier New" pitchFamily="49" charset="0"/>
              </a:rPr>
              <a:t>// 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else 	   </a:t>
            </a:r>
            <a:endParaRPr lang="it-IT" altLang="it-IT" sz="1400" dirty="0" smtClean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it-IT" altLang="it-IT" sz="1400" dirty="0" smtClean="0">
                <a:solidFill>
                  <a:srgbClr val="FF0000"/>
                </a:solidFill>
                <a:latin typeface="Courier New" pitchFamily="49" charset="0"/>
              </a:rPr>
              <a:t>					</a:t>
            </a:r>
            <a:r>
              <a:rPr lang="it-IT" altLang="it-IT" sz="1400" dirty="0" smtClean="0">
                <a:latin typeface="Courier New" pitchFamily="49" charset="0"/>
              </a:rPr>
              <a:t>//</a:t>
            </a:r>
            <a:r>
              <a:rPr lang="it-IT" altLang="it-IT" sz="1400" dirty="0" smtClean="0">
                <a:solidFill>
                  <a:srgbClr val="FF0000"/>
                </a:solidFill>
                <a:latin typeface="Courier New" pitchFamily="49" charset="0"/>
              </a:rPr>
              <a:t>goto 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Ciclo</a:t>
            </a: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Continua:</a:t>
            </a:r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2593252" y="797102"/>
            <a:ext cx="8397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4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400" dirty="0">
                <a:solidFill>
                  <a:srgbClr val="000099"/>
                </a:solidFill>
                <a:latin typeface="Arial" charset="0"/>
              </a:rPr>
              <a:t> 3</a:t>
            </a:r>
            <a:endParaRPr lang="it-IT" altLang="it-IT" sz="2400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46086" name="CasellaDiTesto 26"/>
          <p:cNvSpPr txBox="1">
            <a:spLocks noChangeArrowheads="1"/>
          </p:cNvSpPr>
          <p:nvPr/>
        </p:nvSpPr>
        <p:spPr bwMode="auto">
          <a:xfrm>
            <a:off x="238402" y="1128597"/>
            <a:ext cx="211307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it-IT" altLang="it-IT" sz="1600" b="1" dirty="0" err="1" smtClean="0">
                <a:latin typeface="Arial" charset="0"/>
              </a:rPr>
              <a:t>Pseudocode</a:t>
            </a:r>
            <a:r>
              <a:rPr lang="it-IT" altLang="it-IT" sz="1600" b="1" dirty="0" smtClean="0">
                <a:latin typeface="Arial" charset="0"/>
              </a:rPr>
              <a:t> C</a:t>
            </a:r>
          </a:p>
          <a:p>
            <a:pPr eaLnBrk="1" hangingPunct="1"/>
            <a:r>
              <a:rPr lang="it-IT" altLang="it-IT" sz="1600" dirty="0" smtClean="0">
                <a:latin typeface="Arial" charset="0"/>
              </a:rPr>
              <a:t>sum=0</a:t>
            </a:r>
            <a:r>
              <a:rPr lang="it-IT" altLang="it-IT" sz="1600" dirty="0">
                <a:latin typeface="Arial" charset="0"/>
              </a:rPr>
              <a:t>; </a:t>
            </a:r>
            <a:r>
              <a:rPr lang="it-IT" altLang="it-IT" sz="1600" dirty="0" err="1">
                <a:latin typeface="Arial" charset="0"/>
              </a:rPr>
              <a:t>cont</a:t>
            </a:r>
            <a:r>
              <a:rPr lang="it-IT" altLang="it-IT" sz="1600" dirty="0">
                <a:latin typeface="Arial" charset="0"/>
              </a:rPr>
              <a:t>=0;</a:t>
            </a:r>
          </a:p>
          <a:p>
            <a:pPr eaLnBrk="1" hangingPunct="1"/>
            <a:r>
              <a:rPr lang="it-IT" altLang="it-IT" sz="1600" dirty="0">
                <a:latin typeface="Arial" charset="0"/>
              </a:rPr>
              <a:t>do  </a:t>
            </a:r>
            <a:r>
              <a:rPr lang="it-IT" altLang="it-IT" sz="1600" dirty="0">
                <a:solidFill>
                  <a:srgbClr val="FF0000"/>
                </a:solidFill>
                <a:latin typeface="Arial" charset="0"/>
              </a:rPr>
              <a:t>[Ciclo:]</a:t>
            </a:r>
          </a:p>
          <a:p>
            <a:pPr eaLnBrk="1" hangingPunct="1"/>
            <a:r>
              <a:rPr lang="it-IT" altLang="it-IT" sz="1600" dirty="0">
                <a:latin typeface="Arial" charset="0"/>
              </a:rPr>
              <a:t>{ </a:t>
            </a:r>
            <a:r>
              <a:rPr lang="it-IT" altLang="it-IT" sz="1600" dirty="0" err="1">
                <a:latin typeface="Arial" charset="0"/>
              </a:rPr>
              <a:t>cont</a:t>
            </a:r>
            <a:r>
              <a:rPr lang="it-IT" altLang="it-IT" sz="1600" dirty="0">
                <a:latin typeface="Arial" charset="0"/>
              </a:rPr>
              <a:t>++;</a:t>
            </a:r>
          </a:p>
          <a:p>
            <a:pPr eaLnBrk="1" hangingPunct="1"/>
            <a:r>
              <a:rPr lang="it-IT" altLang="it-IT" sz="1600" dirty="0">
                <a:latin typeface="Arial" charset="0"/>
              </a:rPr>
              <a:t>   sum=</a:t>
            </a:r>
            <a:r>
              <a:rPr lang="it-IT" altLang="it-IT" sz="1600" dirty="0" err="1">
                <a:latin typeface="Arial" charset="0"/>
              </a:rPr>
              <a:t>sum+cont</a:t>
            </a:r>
            <a:r>
              <a:rPr lang="it-IT" altLang="it-IT" sz="1600" dirty="0">
                <a:latin typeface="Arial" charset="0"/>
              </a:rPr>
              <a:t>;</a:t>
            </a:r>
          </a:p>
          <a:p>
            <a:pPr eaLnBrk="1" hangingPunct="1"/>
            <a:r>
              <a:rPr lang="it-IT" altLang="it-IT" sz="1600" dirty="0">
                <a:latin typeface="Arial" charset="0"/>
              </a:rPr>
              <a:t>} </a:t>
            </a:r>
            <a:r>
              <a:rPr lang="it-IT" altLang="it-IT" sz="1600" dirty="0" err="1">
                <a:latin typeface="Arial" charset="0"/>
              </a:rPr>
              <a:t>while</a:t>
            </a:r>
            <a:r>
              <a:rPr lang="it-IT" altLang="it-IT" sz="1600" dirty="0">
                <a:latin typeface="Arial" charset="0"/>
              </a:rPr>
              <a:t> </a:t>
            </a:r>
            <a:r>
              <a:rPr lang="it-IT" altLang="it-IT" sz="1600" dirty="0" err="1">
                <a:latin typeface="Arial" charset="0"/>
              </a:rPr>
              <a:t>not</a:t>
            </a:r>
            <a:r>
              <a:rPr lang="it-IT" altLang="it-IT" sz="1600" dirty="0">
                <a:latin typeface="Arial" charset="0"/>
              </a:rPr>
              <a:t>(</a:t>
            </a:r>
            <a:r>
              <a:rPr lang="it-IT" altLang="it-IT" sz="1600" dirty="0" err="1">
                <a:latin typeface="Arial" charset="0"/>
              </a:rPr>
              <a:t>cont</a:t>
            </a:r>
            <a:r>
              <a:rPr lang="it-IT" altLang="it-IT" sz="1600" dirty="0">
                <a:latin typeface="Arial" charset="0"/>
              </a:rPr>
              <a:t>==32)</a:t>
            </a:r>
          </a:p>
          <a:p>
            <a:pPr eaLnBrk="1" hangingPunct="1"/>
            <a:r>
              <a:rPr lang="it-IT" altLang="it-IT" sz="1600" dirty="0">
                <a:solidFill>
                  <a:srgbClr val="FF0000"/>
                </a:solidFill>
                <a:latin typeface="Arial" charset="0"/>
              </a:rPr>
              <a:t>[Continua:]</a:t>
            </a:r>
            <a:endParaRPr lang="it-IT" altLang="it-IT" sz="1600" dirty="0">
              <a:latin typeface="Arial" charset="0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34925" y="3267431"/>
            <a:ext cx="3387005" cy="3375348"/>
            <a:chOff x="5257800" y="457200"/>
            <a:chExt cx="3733800" cy="3810000"/>
          </a:xfrm>
        </p:grpSpPr>
        <p:grpSp>
          <p:nvGrpSpPr>
            <p:cNvPr id="46085" name="Group 68"/>
            <p:cNvGrpSpPr>
              <a:grpSpLocks/>
            </p:cNvGrpSpPr>
            <p:nvPr/>
          </p:nvGrpSpPr>
          <p:grpSpPr bwMode="auto">
            <a:xfrm>
              <a:off x="5257800" y="457200"/>
              <a:ext cx="3733800" cy="3810000"/>
              <a:chOff x="2928" y="384"/>
              <a:chExt cx="2640" cy="2688"/>
            </a:xfrm>
          </p:grpSpPr>
          <p:sp>
            <p:nvSpPr>
              <p:cNvPr id="46091" name="Rectangle 67"/>
              <p:cNvSpPr>
                <a:spLocks noChangeArrowheads="1"/>
              </p:cNvSpPr>
              <p:nvPr/>
            </p:nvSpPr>
            <p:spPr bwMode="auto">
              <a:xfrm>
                <a:off x="2928" y="384"/>
                <a:ext cx="2640" cy="2688"/>
              </a:xfrm>
              <a:prstGeom prst="rect">
                <a:avLst/>
              </a:prstGeom>
              <a:solidFill>
                <a:srgbClr val="00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/>
              </a:p>
            </p:txBody>
          </p:sp>
          <p:grpSp>
            <p:nvGrpSpPr>
              <p:cNvPr id="46092" name="Group 66"/>
              <p:cNvGrpSpPr>
                <a:grpSpLocks/>
              </p:cNvGrpSpPr>
              <p:nvPr/>
            </p:nvGrpSpPr>
            <p:grpSpPr bwMode="auto">
              <a:xfrm>
                <a:off x="3264" y="448"/>
                <a:ext cx="2234" cy="2528"/>
                <a:chOff x="384" y="1264"/>
                <a:chExt cx="2234" cy="2528"/>
              </a:xfrm>
            </p:grpSpPr>
            <p:sp>
              <p:nvSpPr>
                <p:cNvPr id="46093" name="AutoShape 47"/>
                <p:cNvSpPr>
                  <a:spLocks noChangeArrowheads="1"/>
                </p:cNvSpPr>
                <p:nvPr/>
              </p:nvSpPr>
              <p:spPr bwMode="auto">
                <a:xfrm>
                  <a:off x="912" y="2736"/>
                  <a:ext cx="1008" cy="528"/>
                </a:xfrm>
                <a:prstGeom prst="flowChartDecision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1" hangingPunct="1"/>
                  <a:r>
                    <a:rPr lang="en-GB" altLang="it-IT">
                      <a:solidFill>
                        <a:srgbClr val="000099"/>
                      </a:solidFill>
                    </a:rPr>
                    <a:t>cont=32</a:t>
                  </a:r>
                  <a:endParaRPr lang="it-IT" altLang="it-IT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46094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606" y="1671"/>
                  <a:ext cx="12" cy="13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095" name="Line 49"/>
                <p:cNvSpPr>
                  <a:spLocks noChangeShapeType="1"/>
                </p:cNvSpPr>
                <p:nvPr/>
              </p:nvSpPr>
              <p:spPr bwMode="auto">
                <a:xfrm>
                  <a:off x="1408" y="3264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09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1440" y="3216"/>
                  <a:ext cx="279" cy="2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en-GB" altLang="it-IT" sz="2000">
                      <a:solidFill>
                        <a:srgbClr val="000099"/>
                      </a:solidFill>
                      <a:latin typeface="Arial" charset="0"/>
                    </a:rPr>
                    <a:t>si</a:t>
                  </a:r>
                  <a:endParaRPr lang="it-IT" altLang="it-IT" sz="2000">
                    <a:solidFill>
                      <a:srgbClr val="000099"/>
                    </a:solidFill>
                    <a:latin typeface="Arial" charset="0"/>
                  </a:endParaRPr>
                </a:p>
              </p:txBody>
            </p:sp>
            <p:sp>
              <p:nvSpPr>
                <p:cNvPr id="4609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013" y="2736"/>
                  <a:ext cx="350" cy="2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en-GB" altLang="it-IT" sz="2000">
                      <a:solidFill>
                        <a:srgbClr val="000099"/>
                      </a:solidFill>
                      <a:latin typeface="Arial" charset="0"/>
                    </a:rPr>
                    <a:t>no</a:t>
                  </a:r>
                  <a:endParaRPr lang="it-IT" altLang="it-IT" sz="2000">
                    <a:solidFill>
                      <a:srgbClr val="000099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46098" name="Group 52"/>
                <p:cNvGrpSpPr>
                  <a:grpSpLocks/>
                </p:cNvGrpSpPr>
                <p:nvPr/>
              </p:nvGrpSpPr>
              <p:grpSpPr bwMode="auto">
                <a:xfrm>
                  <a:off x="384" y="1264"/>
                  <a:ext cx="2064" cy="303"/>
                  <a:chOff x="384" y="1264"/>
                  <a:chExt cx="2064" cy="303"/>
                </a:xfrm>
              </p:grpSpPr>
              <p:sp>
                <p:nvSpPr>
                  <p:cNvPr id="46110" name="AutoShape 53"/>
                  <p:cNvSpPr>
                    <a:spLocks noChangeArrowheads="1"/>
                  </p:cNvSpPr>
                  <p:nvPr/>
                </p:nvSpPr>
                <p:spPr bwMode="auto">
                  <a:xfrm>
                    <a:off x="384" y="1264"/>
                    <a:ext cx="2064" cy="288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hangingPunct="1"/>
                    <a:endParaRPr lang="it-IT" altLang="it-IT"/>
                  </a:p>
                </p:txBody>
              </p:sp>
              <p:sp>
                <p:nvSpPr>
                  <p:cNvPr id="46111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792" y="1287"/>
                    <a:ext cx="1456" cy="2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/>
                    <a:r>
                      <a:rPr lang="en-GB" altLang="it-IT" dirty="0">
                        <a:solidFill>
                          <a:srgbClr val="000099"/>
                        </a:solidFill>
                      </a:rPr>
                      <a:t>sum=0; </a:t>
                    </a:r>
                    <a:r>
                      <a:rPr lang="en-GB" altLang="it-IT" dirty="0" err="1">
                        <a:solidFill>
                          <a:srgbClr val="000099"/>
                        </a:solidFill>
                      </a:rPr>
                      <a:t>cont</a:t>
                    </a:r>
                    <a:r>
                      <a:rPr lang="en-GB" altLang="it-IT" dirty="0">
                        <a:solidFill>
                          <a:srgbClr val="000099"/>
                        </a:solidFill>
                      </a:rPr>
                      <a:t>=0;</a:t>
                    </a:r>
                    <a:endParaRPr lang="it-IT" altLang="it-IT" dirty="0">
                      <a:solidFill>
                        <a:srgbClr val="000099"/>
                      </a:solidFill>
                    </a:endParaRPr>
                  </a:p>
                </p:txBody>
              </p:sp>
            </p:grpSp>
            <p:grpSp>
              <p:nvGrpSpPr>
                <p:cNvPr id="46099" name="Group 55"/>
                <p:cNvGrpSpPr>
                  <a:grpSpLocks/>
                </p:cNvGrpSpPr>
                <p:nvPr/>
              </p:nvGrpSpPr>
              <p:grpSpPr bwMode="auto">
                <a:xfrm>
                  <a:off x="384" y="1824"/>
                  <a:ext cx="2064" cy="303"/>
                  <a:chOff x="384" y="1824"/>
                  <a:chExt cx="2064" cy="303"/>
                </a:xfrm>
              </p:grpSpPr>
              <p:sp>
                <p:nvSpPr>
                  <p:cNvPr id="46108" name="AutoShape 56"/>
                  <p:cNvSpPr>
                    <a:spLocks noChangeArrowheads="1"/>
                  </p:cNvSpPr>
                  <p:nvPr/>
                </p:nvSpPr>
                <p:spPr bwMode="auto">
                  <a:xfrm>
                    <a:off x="384" y="1824"/>
                    <a:ext cx="2064" cy="288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hangingPunct="1"/>
                    <a:endParaRPr lang="it-IT" altLang="it-IT"/>
                  </a:p>
                </p:txBody>
              </p:sp>
              <p:sp>
                <p:nvSpPr>
                  <p:cNvPr id="46109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792" y="1847"/>
                    <a:ext cx="1257" cy="2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/>
                    <a:r>
                      <a:rPr lang="en-GB" altLang="it-IT">
                        <a:solidFill>
                          <a:srgbClr val="000099"/>
                        </a:solidFill>
                      </a:rPr>
                      <a:t>cont=cont+1;</a:t>
                    </a:r>
                    <a:endParaRPr lang="it-IT" altLang="it-IT">
                      <a:solidFill>
                        <a:srgbClr val="000099"/>
                      </a:solidFill>
                    </a:endParaRPr>
                  </a:p>
                </p:txBody>
              </p:sp>
            </p:grpSp>
            <p:grpSp>
              <p:nvGrpSpPr>
                <p:cNvPr id="46100" name="Group 58"/>
                <p:cNvGrpSpPr>
                  <a:grpSpLocks/>
                </p:cNvGrpSpPr>
                <p:nvPr/>
              </p:nvGrpSpPr>
              <p:grpSpPr bwMode="auto">
                <a:xfrm>
                  <a:off x="384" y="2256"/>
                  <a:ext cx="2064" cy="317"/>
                  <a:chOff x="384" y="2256"/>
                  <a:chExt cx="2064" cy="317"/>
                </a:xfrm>
              </p:grpSpPr>
              <p:sp>
                <p:nvSpPr>
                  <p:cNvPr id="46106" name="AutoShape 59"/>
                  <p:cNvSpPr>
                    <a:spLocks noChangeArrowheads="1"/>
                  </p:cNvSpPr>
                  <p:nvPr/>
                </p:nvSpPr>
                <p:spPr bwMode="auto">
                  <a:xfrm>
                    <a:off x="384" y="2256"/>
                    <a:ext cx="2064" cy="288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hangingPunct="1"/>
                    <a:endParaRPr lang="it-IT" altLang="it-IT"/>
                  </a:p>
                </p:txBody>
              </p:sp>
              <p:sp>
                <p:nvSpPr>
                  <p:cNvPr id="46107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719" y="2293"/>
                    <a:ext cx="1615" cy="2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/>
                    <a:r>
                      <a:rPr lang="en-GB" altLang="it-IT">
                        <a:solidFill>
                          <a:srgbClr val="000099"/>
                        </a:solidFill>
                      </a:rPr>
                      <a:t>sum=sum + cont;</a:t>
                    </a:r>
                    <a:endParaRPr lang="it-IT" altLang="it-IT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46101" name="Line 61"/>
                <p:cNvSpPr>
                  <a:spLocks noChangeShapeType="1"/>
                </p:cNvSpPr>
                <p:nvPr/>
              </p:nvSpPr>
              <p:spPr bwMode="auto">
                <a:xfrm>
                  <a:off x="1416" y="2076"/>
                  <a:ext cx="0" cy="2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02" name="Line 62"/>
                <p:cNvSpPr>
                  <a:spLocks noChangeShapeType="1"/>
                </p:cNvSpPr>
                <p:nvPr/>
              </p:nvSpPr>
              <p:spPr bwMode="auto">
                <a:xfrm>
                  <a:off x="1416" y="1580"/>
                  <a:ext cx="0" cy="2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03" name="Line 63"/>
                <p:cNvSpPr>
                  <a:spLocks noChangeShapeType="1"/>
                </p:cNvSpPr>
                <p:nvPr/>
              </p:nvSpPr>
              <p:spPr bwMode="auto">
                <a:xfrm>
                  <a:off x="1408" y="2536"/>
                  <a:ext cx="0" cy="2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0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915" y="2984"/>
                  <a:ext cx="6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05" name="Line 65"/>
                <p:cNvSpPr>
                  <a:spLocks noChangeShapeType="1"/>
                </p:cNvSpPr>
                <p:nvPr/>
              </p:nvSpPr>
              <p:spPr bwMode="auto">
                <a:xfrm flipH="1" flipV="1">
                  <a:off x="1537" y="1669"/>
                  <a:ext cx="1081" cy="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6087" name="Ovale 27"/>
            <p:cNvSpPr>
              <a:spLocks noChangeArrowheads="1"/>
            </p:cNvSpPr>
            <p:nvPr/>
          </p:nvSpPr>
          <p:spPr bwMode="auto">
            <a:xfrm>
              <a:off x="7119938" y="1023938"/>
              <a:ext cx="144462" cy="144462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it-IT" altLang="it-IT"/>
            </a:p>
          </p:txBody>
        </p:sp>
        <p:sp>
          <p:nvSpPr>
            <p:cNvPr id="46088" name="CasellaDiTesto 28"/>
            <p:cNvSpPr txBox="1">
              <a:spLocks noChangeArrowheads="1"/>
            </p:cNvSpPr>
            <p:nvPr/>
          </p:nvSpPr>
          <p:spPr bwMode="auto">
            <a:xfrm>
              <a:off x="6270625" y="908050"/>
              <a:ext cx="936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Arial" charset="0"/>
                </a:rPr>
                <a:t>Ciclo:</a:t>
              </a:r>
            </a:p>
          </p:txBody>
        </p:sp>
        <p:sp>
          <p:nvSpPr>
            <p:cNvPr id="46089" name="CasellaDiTesto 29"/>
            <p:cNvSpPr txBox="1">
              <a:spLocks noChangeArrowheads="1"/>
            </p:cNvSpPr>
            <p:nvPr/>
          </p:nvSpPr>
          <p:spPr bwMode="auto">
            <a:xfrm>
              <a:off x="5767388" y="3500438"/>
              <a:ext cx="14398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Arial" charset="0"/>
                </a:rPr>
                <a:t>Continua:</a:t>
              </a:r>
            </a:p>
          </p:txBody>
        </p:sp>
        <p:sp>
          <p:nvSpPr>
            <p:cNvPr id="46090" name="Ovale 30"/>
            <p:cNvSpPr>
              <a:spLocks noChangeArrowheads="1"/>
            </p:cNvSpPr>
            <p:nvPr/>
          </p:nvSpPr>
          <p:spPr bwMode="auto">
            <a:xfrm>
              <a:off x="7107238" y="3630613"/>
              <a:ext cx="142875" cy="144462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it-IT" altLang="it-IT"/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458"/>
    </mc:Choice>
    <mc:Fallback>
      <p:transition spd="slow" advTm="201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5" y="1724011"/>
            <a:ext cx="6918071" cy="489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CasellaDiTesto 1"/>
          <p:cNvSpPr txBox="1">
            <a:spLocks noChangeArrowheads="1"/>
          </p:cNvSpPr>
          <p:nvPr/>
        </p:nvSpPr>
        <p:spPr bwMode="auto">
          <a:xfrm>
            <a:off x="250825" y="832104"/>
            <a:ext cx="85693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it-IT" altLang="en-US" sz="2000" dirty="0">
                <a:latin typeface="Arial" charset="0"/>
              </a:rPr>
              <a:t>ALGORITMO DI </a:t>
            </a:r>
            <a:r>
              <a:rPr lang="it-IT" altLang="en-US" sz="2000" dirty="0" err="1">
                <a:latin typeface="Arial" charset="0"/>
              </a:rPr>
              <a:t>Horner</a:t>
            </a:r>
            <a:r>
              <a:rPr lang="it-IT" altLang="en-US" sz="2000" dirty="0">
                <a:latin typeface="Arial" charset="0"/>
              </a:rPr>
              <a:t> </a:t>
            </a:r>
            <a:r>
              <a:rPr lang="it-IT" altLang="en-US" sz="2000" b="0" i="1" dirty="0">
                <a:latin typeface="Arial" charset="0"/>
              </a:rPr>
              <a:t>per convertire un numero binario in decimale</a:t>
            </a:r>
            <a:endParaRPr lang="en-US" altLang="en-US" sz="2000" b="0" i="1" dirty="0"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939960" y="1670040"/>
              <a:ext cx="5067360" cy="3854880"/>
            </p14:xfrm>
          </p:contentPart>
        </mc:Choice>
        <mc:Fallback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600" y="1660680"/>
                <a:ext cx="5086080" cy="3873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7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12"/>
    </mc:Choice>
    <mc:Fallback>
      <p:transition spd="slow" advTm="44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365124" y="835152"/>
            <a:ext cx="83978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5: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Supponendo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di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avere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sullo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stack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una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sequenza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di 8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caratteri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“0” e “1” (in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codifica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ASCII),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calcolare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numero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binario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corrispondente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memorizzalo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(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carattere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sulla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cima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dello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stack 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è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bit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più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significativo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)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290513" y="2377814"/>
            <a:ext cx="8588311" cy="4361314"/>
            <a:chOff x="290513" y="1600200"/>
            <a:chExt cx="8701087" cy="4952332"/>
          </a:xfrm>
        </p:grpSpPr>
        <p:sp>
          <p:nvSpPr>
            <p:cNvPr id="48132" name="Text Box 4"/>
            <p:cNvSpPr txBox="1">
              <a:spLocks noChangeArrowheads="1"/>
            </p:cNvSpPr>
            <p:nvPr/>
          </p:nvSpPr>
          <p:spPr bwMode="auto">
            <a:xfrm>
              <a:off x="1216025" y="1712913"/>
              <a:ext cx="263214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1100">
                  <a:solidFill>
                    <a:srgbClr val="FF0000"/>
                  </a:solidFill>
                  <a:latin typeface="Arial" charset="0"/>
                </a:rPr>
                <a:t>1</a:t>
              </a:r>
              <a:endParaRPr lang="it-IT" altLang="it-IT" sz="11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8133" name="Text Box 5"/>
            <p:cNvSpPr txBox="1">
              <a:spLocks noChangeArrowheads="1"/>
            </p:cNvSpPr>
            <p:nvPr/>
          </p:nvSpPr>
          <p:spPr bwMode="auto">
            <a:xfrm>
              <a:off x="1216025" y="2132013"/>
              <a:ext cx="263214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1100">
                  <a:solidFill>
                    <a:srgbClr val="CC6600"/>
                  </a:solidFill>
                  <a:latin typeface="Arial" charset="0"/>
                </a:rPr>
                <a:t>0</a:t>
              </a:r>
              <a:endParaRPr lang="it-IT" altLang="it-IT" sz="1100">
                <a:solidFill>
                  <a:srgbClr val="CC6600"/>
                </a:solidFill>
                <a:latin typeface="Arial" charset="0"/>
              </a:endParaRPr>
            </a:p>
          </p:txBody>
        </p:sp>
        <p:sp>
          <p:nvSpPr>
            <p:cNvPr id="48134" name="Text Box 6"/>
            <p:cNvSpPr txBox="1">
              <a:spLocks noChangeArrowheads="1"/>
            </p:cNvSpPr>
            <p:nvPr/>
          </p:nvSpPr>
          <p:spPr bwMode="auto">
            <a:xfrm>
              <a:off x="1216025" y="2551113"/>
              <a:ext cx="263214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1100">
                  <a:solidFill>
                    <a:srgbClr val="800000"/>
                  </a:solidFill>
                  <a:latin typeface="Arial" charset="0"/>
                </a:rPr>
                <a:t>1</a:t>
              </a:r>
              <a:endParaRPr lang="it-IT" altLang="it-IT" sz="1100">
                <a:solidFill>
                  <a:srgbClr val="800000"/>
                </a:solidFill>
                <a:latin typeface="Arial" charset="0"/>
              </a:endParaRPr>
            </a:p>
          </p:txBody>
        </p:sp>
        <p:sp>
          <p:nvSpPr>
            <p:cNvPr id="48135" name="Text Box 7"/>
            <p:cNvSpPr txBox="1">
              <a:spLocks noChangeArrowheads="1"/>
            </p:cNvSpPr>
            <p:nvPr/>
          </p:nvSpPr>
          <p:spPr bwMode="auto">
            <a:xfrm>
              <a:off x="1216025" y="2970213"/>
              <a:ext cx="263214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1100">
                  <a:solidFill>
                    <a:srgbClr val="FF33CC"/>
                  </a:solidFill>
                  <a:latin typeface="Arial" charset="0"/>
                </a:rPr>
                <a:t>1</a:t>
              </a:r>
              <a:endParaRPr lang="it-IT" altLang="it-IT" sz="1100">
                <a:solidFill>
                  <a:srgbClr val="FF33CC"/>
                </a:solidFill>
                <a:latin typeface="Arial" charset="0"/>
              </a:endParaRPr>
            </a:p>
          </p:txBody>
        </p:sp>
        <p:sp>
          <p:nvSpPr>
            <p:cNvPr id="48136" name="Text Box 8"/>
            <p:cNvSpPr txBox="1">
              <a:spLocks noChangeArrowheads="1"/>
            </p:cNvSpPr>
            <p:nvPr/>
          </p:nvSpPr>
          <p:spPr bwMode="auto">
            <a:xfrm>
              <a:off x="1216025" y="3389313"/>
              <a:ext cx="263214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1100">
                  <a:latin typeface="Arial" charset="0"/>
                </a:rPr>
                <a:t>0</a:t>
              </a:r>
              <a:endParaRPr lang="it-IT" altLang="it-IT" sz="1100">
                <a:latin typeface="Arial" charset="0"/>
              </a:endParaRPr>
            </a:p>
          </p:txBody>
        </p:sp>
        <p:sp>
          <p:nvSpPr>
            <p:cNvPr id="48137" name="Text Box 9"/>
            <p:cNvSpPr txBox="1">
              <a:spLocks noChangeArrowheads="1"/>
            </p:cNvSpPr>
            <p:nvPr/>
          </p:nvSpPr>
          <p:spPr bwMode="auto">
            <a:xfrm>
              <a:off x="1216025" y="3808413"/>
              <a:ext cx="263214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1100">
                  <a:latin typeface="Arial" charset="0"/>
                </a:rPr>
                <a:t>0</a:t>
              </a:r>
              <a:endParaRPr lang="it-IT" altLang="it-IT" sz="1100">
                <a:latin typeface="Arial" charset="0"/>
              </a:endParaRPr>
            </a:p>
          </p:txBody>
        </p:sp>
        <p:sp>
          <p:nvSpPr>
            <p:cNvPr id="48138" name="Text Box 10"/>
            <p:cNvSpPr txBox="1">
              <a:spLocks noChangeArrowheads="1"/>
            </p:cNvSpPr>
            <p:nvPr/>
          </p:nvSpPr>
          <p:spPr bwMode="auto">
            <a:xfrm>
              <a:off x="1216025" y="4227513"/>
              <a:ext cx="263214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1100">
                  <a:latin typeface="Arial" charset="0"/>
                </a:rPr>
                <a:t>0</a:t>
              </a:r>
              <a:endParaRPr lang="it-IT" altLang="it-IT" sz="1100">
                <a:latin typeface="Arial" charset="0"/>
              </a:endParaRPr>
            </a:p>
          </p:txBody>
        </p:sp>
        <p:sp>
          <p:nvSpPr>
            <p:cNvPr id="48139" name="Text Box 11"/>
            <p:cNvSpPr txBox="1">
              <a:spLocks noChangeArrowheads="1"/>
            </p:cNvSpPr>
            <p:nvPr/>
          </p:nvSpPr>
          <p:spPr bwMode="auto">
            <a:xfrm>
              <a:off x="1216025" y="4648200"/>
              <a:ext cx="263214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1100">
                  <a:latin typeface="Arial" charset="0"/>
                </a:rPr>
                <a:t>1</a:t>
              </a:r>
              <a:endParaRPr lang="it-IT" altLang="it-IT" sz="1100">
                <a:latin typeface="Arial" charset="0"/>
              </a:endParaRPr>
            </a:p>
          </p:txBody>
        </p:sp>
        <p:sp>
          <p:nvSpPr>
            <p:cNvPr id="31782" name="Text Box 38"/>
            <p:cNvSpPr txBox="1">
              <a:spLocks noChangeArrowheads="1"/>
            </p:cNvSpPr>
            <p:nvPr/>
          </p:nvSpPr>
          <p:spPr bwMode="auto">
            <a:xfrm>
              <a:off x="808038" y="5218113"/>
              <a:ext cx="69602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1100">
                  <a:latin typeface="Arial" charset="0"/>
                </a:rPr>
                <a:t>num = 0</a:t>
              </a:r>
            </a:p>
            <a:p>
              <a:pPr eaLnBrk="1" hangingPunct="1"/>
              <a:r>
                <a:rPr lang="en-GB" altLang="it-IT" sz="1100">
                  <a:latin typeface="Arial" charset="0"/>
                </a:rPr>
                <a:t>cont = 8</a:t>
              </a:r>
              <a:endParaRPr lang="it-IT" altLang="it-IT" sz="1100">
                <a:latin typeface="Arial" charset="0"/>
              </a:endParaRPr>
            </a:p>
          </p:txBody>
        </p:sp>
        <p:sp>
          <p:nvSpPr>
            <p:cNvPr id="48141" name="Line 40"/>
            <p:cNvSpPr>
              <a:spLocks noChangeShapeType="1"/>
            </p:cNvSpPr>
            <p:nvPr/>
          </p:nvSpPr>
          <p:spPr bwMode="auto">
            <a:xfrm>
              <a:off x="773113" y="1854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8142" name="Text Box 41"/>
            <p:cNvSpPr txBox="1">
              <a:spLocks noChangeArrowheads="1"/>
            </p:cNvSpPr>
            <p:nvPr/>
          </p:nvSpPr>
          <p:spPr bwMode="auto">
            <a:xfrm>
              <a:off x="290513" y="1676400"/>
              <a:ext cx="5238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2000">
                  <a:latin typeface="Arial" charset="0"/>
                </a:rPr>
                <a:t>SP</a:t>
              </a:r>
              <a:endParaRPr lang="it-IT" altLang="it-IT" sz="2000">
                <a:latin typeface="Arial" charset="0"/>
              </a:endParaRPr>
            </a:p>
          </p:txBody>
        </p:sp>
        <p:grpSp>
          <p:nvGrpSpPr>
            <p:cNvPr id="2" name="Group 61"/>
            <p:cNvGrpSpPr>
              <a:grpSpLocks/>
            </p:cNvGrpSpPr>
            <p:nvPr/>
          </p:nvGrpSpPr>
          <p:grpSpPr bwMode="auto">
            <a:xfrm>
              <a:off x="1662113" y="2120900"/>
              <a:ext cx="1247775" cy="3516313"/>
              <a:chOff x="1047" y="1336"/>
              <a:chExt cx="786" cy="2215"/>
            </a:xfrm>
          </p:grpSpPr>
          <p:sp>
            <p:nvSpPr>
              <p:cNvPr id="48180" name="Text Box 14"/>
              <p:cNvSpPr txBox="1">
                <a:spLocks noChangeArrowheads="1"/>
              </p:cNvSpPr>
              <p:nvPr/>
            </p:nvSpPr>
            <p:spPr bwMode="auto">
              <a:xfrm>
                <a:off x="1620" y="1336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solidFill>
                      <a:srgbClr val="CC6600"/>
                    </a:solidFill>
                    <a:latin typeface="Arial" charset="0"/>
                  </a:rPr>
                  <a:t>0</a:t>
                </a:r>
                <a:endParaRPr lang="it-IT" altLang="it-IT" sz="1100">
                  <a:solidFill>
                    <a:srgbClr val="CC6600"/>
                  </a:solidFill>
                  <a:latin typeface="Arial" charset="0"/>
                </a:endParaRPr>
              </a:p>
            </p:txBody>
          </p:sp>
          <p:sp>
            <p:nvSpPr>
              <p:cNvPr id="48181" name="Text Box 15"/>
              <p:cNvSpPr txBox="1">
                <a:spLocks noChangeArrowheads="1"/>
              </p:cNvSpPr>
              <p:nvPr/>
            </p:nvSpPr>
            <p:spPr bwMode="auto">
              <a:xfrm>
                <a:off x="1619" y="1600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solidFill>
                      <a:srgbClr val="800000"/>
                    </a:solidFill>
                    <a:latin typeface="Arial" charset="0"/>
                  </a:rPr>
                  <a:t>1</a:t>
                </a:r>
                <a:endParaRPr lang="it-IT" altLang="it-IT" sz="1100">
                  <a:solidFill>
                    <a:srgbClr val="800000"/>
                  </a:solidFill>
                  <a:latin typeface="Arial" charset="0"/>
                </a:endParaRPr>
              </a:p>
            </p:txBody>
          </p:sp>
          <p:sp>
            <p:nvSpPr>
              <p:cNvPr id="48182" name="Text Box 16"/>
              <p:cNvSpPr txBox="1">
                <a:spLocks noChangeArrowheads="1"/>
              </p:cNvSpPr>
              <p:nvPr/>
            </p:nvSpPr>
            <p:spPr bwMode="auto">
              <a:xfrm>
                <a:off x="1620" y="1864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solidFill>
                      <a:srgbClr val="FF33CC"/>
                    </a:solidFill>
                    <a:latin typeface="Arial" charset="0"/>
                  </a:rPr>
                  <a:t>1</a:t>
                </a:r>
                <a:endParaRPr lang="it-IT" altLang="it-IT" sz="1100">
                  <a:solidFill>
                    <a:srgbClr val="FF33CC"/>
                  </a:solidFill>
                  <a:latin typeface="Arial" charset="0"/>
                </a:endParaRPr>
              </a:p>
            </p:txBody>
          </p:sp>
          <p:sp>
            <p:nvSpPr>
              <p:cNvPr id="48183" name="Text Box 17"/>
              <p:cNvSpPr txBox="1">
                <a:spLocks noChangeArrowheads="1"/>
              </p:cNvSpPr>
              <p:nvPr/>
            </p:nvSpPr>
            <p:spPr bwMode="auto">
              <a:xfrm>
                <a:off x="1620" y="2128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84" name="Text Box 18"/>
              <p:cNvSpPr txBox="1">
                <a:spLocks noChangeArrowheads="1"/>
              </p:cNvSpPr>
              <p:nvPr/>
            </p:nvSpPr>
            <p:spPr bwMode="auto">
              <a:xfrm>
                <a:off x="1620" y="2392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85" name="Text Box 19"/>
              <p:cNvSpPr txBox="1">
                <a:spLocks noChangeArrowheads="1"/>
              </p:cNvSpPr>
              <p:nvPr/>
            </p:nvSpPr>
            <p:spPr bwMode="auto">
              <a:xfrm>
                <a:off x="1620" y="2656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86" name="Text Box 20"/>
              <p:cNvSpPr txBox="1">
                <a:spLocks noChangeArrowheads="1"/>
              </p:cNvSpPr>
              <p:nvPr/>
            </p:nvSpPr>
            <p:spPr bwMode="auto">
              <a:xfrm>
                <a:off x="1620" y="2921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1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87" name="Text Box 39"/>
              <p:cNvSpPr txBox="1">
                <a:spLocks noChangeArrowheads="1"/>
              </p:cNvSpPr>
              <p:nvPr/>
            </p:nvSpPr>
            <p:spPr bwMode="auto">
              <a:xfrm>
                <a:off x="1395" y="3280"/>
                <a:ext cx="438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num = </a:t>
                </a:r>
                <a:r>
                  <a:rPr lang="en-GB" altLang="it-IT" sz="1100">
                    <a:solidFill>
                      <a:srgbClr val="FF0000"/>
                    </a:solidFill>
                    <a:latin typeface="Arial" charset="0"/>
                  </a:rPr>
                  <a:t>1</a:t>
                </a:r>
              </a:p>
              <a:p>
                <a:pPr eaLnBrk="1" hangingPunct="1"/>
                <a:r>
                  <a:rPr lang="en-GB" altLang="it-IT" sz="1100">
                    <a:latin typeface="Arial" charset="0"/>
                  </a:rPr>
                  <a:t>cont = 7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88" name="Line 42"/>
              <p:cNvSpPr>
                <a:spLocks noChangeShapeType="1"/>
              </p:cNvSpPr>
              <p:nvPr/>
            </p:nvSpPr>
            <p:spPr bwMode="auto">
              <a:xfrm>
                <a:off x="1311" y="146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8189" name="Text Box 43"/>
              <p:cNvSpPr txBox="1">
                <a:spLocks noChangeArrowheads="1"/>
              </p:cNvSpPr>
              <p:nvPr/>
            </p:nvSpPr>
            <p:spPr bwMode="auto">
              <a:xfrm>
                <a:off x="1047" y="1350"/>
                <a:ext cx="235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SP</a:t>
                </a:r>
                <a:endParaRPr lang="it-IT" altLang="it-IT" sz="1100">
                  <a:latin typeface="Arial" charset="0"/>
                </a:endParaRPr>
              </a:p>
            </p:txBody>
          </p:sp>
        </p:grpSp>
        <p:grpSp>
          <p:nvGrpSpPr>
            <p:cNvPr id="3" name="Group 62"/>
            <p:cNvGrpSpPr>
              <a:grpSpLocks/>
            </p:cNvGrpSpPr>
            <p:nvPr/>
          </p:nvGrpSpPr>
          <p:grpSpPr bwMode="auto">
            <a:xfrm>
              <a:off x="3059114" y="2565400"/>
              <a:ext cx="1225550" cy="3097213"/>
              <a:chOff x="1927" y="1600"/>
              <a:chExt cx="772" cy="1951"/>
            </a:xfrm>
          </p:grpSpPr>
          <p:sp>
            <p:nvSpPr>
              <p:cNvPr id="48171" name="Text Box 23"/>
              <p:cNvSpPr txBox="1">
                <a:spLocks noChangeArrowheads="1"/>
              </p:cNvSpPr>
              <p:nvPr/>
            </p:nvSpPr>
            <p:spPr bwMode="auto">
              <a:xfrm>
                <a:off x="2483" y="1600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solidFill>
                      <a:srgbClr val="800000"/>
                    </a:solidFill>
                    <a:latin typeface="Arial" charset="0"/>
                  </a:rPr>
                  <a:t>1</a:t>
                </a:r>
                <a:endParaRPr lang="it-IT" altLang="it-IT" sz="1100">
                  <a:solidFill>
                    <a:srgbClr val="800000"/>
                  </a:solidFill>
                  <a:latin typeface="Arial" charset="0"/>
                </a:endParaRPr>
              </a:p>
            </p:txBody>
          </p:sp>
          <p:sp>
            <p:nvSpPr>
              <p:cNvPr id="48172" name="Text Box 24"/>
              <p:cNvSpPr txBox="1">
                <a:spLocks noChangeArrowheads="1"/>
              </p:cNvSpPr>
              <p:nvPr/>
            </p:nvSpPr>
            <p:spPr bwMode="auto">
              <a:xfrm>
                <a:off x="2484" y="1864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solidFill>
                      <a:srgbClr val="FF33CC"/>
                    </a:solidFill>
                    <a:latin typeface="Arial" charset="0"/>
                  </a:rPr>
                  <a:t>1</a:t>
                </a:r>
                <a:endParaRPr lang="it-IT" altLang="it-IT" sz="1100">
                  <a:solidFill>
                    <a:srgbClr val="FF33CC"/>
                  </a:solidFill>
                  <a:latin typeface="Arial" charset="0"/>
                </a:endParaRPr>
              </a:p>
            </p:txBody>
          </p:sp>
          <p:sp>
            <p:nvSpPr>
              <p:cNvPr id="48173" name="Text Box 25"/>
              <p:cNvSpPr txBox="1">
                <a:spLocks noChangeArrowheads="1"/>
              </p:cNvSpPr>
              <p:nvPr/>
            </p:nvSpPr>
            <p:spPr bwMode="auto">
              <a:xfrm>
                <a:off x="2484" y="2128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74" name="Text Box 26"/>
              <p:cNvSpPr txBox="1">
                <a:spLocks noChangeArrowheads="1"/>
              </p:cNvSpPr>
              <p:nvPr/>
            </p:nvSpPr>
            <p:spPr bwMode="auto">
              <a:xfrm>
                <a:off x="2484" y="2392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75" name="Text Box 27"/>
              <p:cNvSpPr txBox="1">
                <a:spLocks noChangeArrowheads="1"/>
              </p:cNvSpPr>
              <p:nvPr/>
            </p:nvSpPr>
            <p:spPr bwMode="auto">
              <a:xfrm>
                <a:off x="2484" y="2656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76" name="Text Box 28"/>
              <p:cNvSpPr txBox="1">
                <a:spLocks noChangeArrowheads="1"/>
              </p:cNvSpPr>
              <p:nvPr/>
            </p:nvSpPr>
            <p:spPr bwMode="auto">
              <a:xfrm>
                <a:off x="2484" y="2921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1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77" name="Line 44"/>
              <p:cNvSpPr>
                <a:spLocks noChangeShapeType="1"/>
              </p:cNvSpPr>
              <p:nvPr/>
            </p:nvSpPr>
            <p:spPr bwMode="auto">
              <a:xfrm>
                <a:off x="2191" y="1726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8178" name="Text Box 45"/>
              <p:cNvSpPr txBox="1">
                <a:spLocks noChangeArrowheads="1"/>
              </p:cNvSpPr>
              <p:nvPr/>
            </p:nvSpPr>
            <p:spPr bwMode="auto">
              <a:xfrm>
                <a:off x="1927" y="1614"/>
                <a:ext cx="235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SP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79" name="Text Box 46"/>
              <p:cNvSpPr txBox="1">
                <a:spLocks noChangeArrowheads="1"/>
              </p:cNvSpPr>
              <p:nvPr/>
            </p:nvSpPr>
            <p:spPr bwMode="auto">
              <a:xfrm>
                <a:off x="2211" y="3280"/>
                <a:ext cx="488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num = </a:t>
                </a:r>
                <a:r>
                  <a:rPr lang="en-GB" altLang="it-IT" sz="1100">
                    <a:solidFill>
                      <a:srgbClr val="FF0000"/>
                    </a:solidFill>
                    <a:latin typeface="Arial" charset="0"/>
                  </a:rPr>
                  <a:t>1</a:t>
                </a:r>
                <a:r>
                  <a:rPr lang="en-GB" altLang="it-IT" sz="1100">
                    <a:solidFill>
                      <a:srgbClr val="CC6600"/>
                    </a:solidFill>
                    <a:latin typeface="Arial" charset="0"/>
                  </a:rPr>
                  <a:t>0</a:t>
                </a:r>
              </a:p>
              <a:p>
                <a:pPr eaLnBrk="1" hangingPunct="1"/>
                <a:r>
                  <a:rPr lang="en-GB" altLang="it-IT" sz="1100">
                    <a:latin typeface="Arial" charset="0"/>
                  </a:rPr>
                  <a:t>cont = 6</a:t>
                </a:r>
                <a:endParaRPr lang="it-IT" altLang="it-IT" sz="1100">
                  <a:latin typeface="Arial" charset="0"/>
                </a:endParaRPr>
              </a:p>
            </p:txBody>
          </p:sp>
        </p:grpSp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4583115" y="2959101"/>
              <a:ext cx="1325563" cy="2678113"/>
              <a:chOff x="2887" y="1864"/>
              <a:chExt cx="835" cy="1687"/>
            </a:xfrm>
          </p:grpSpPr>
          <p:sp>
            <p:nvSpPr>
              <p:cNvPr id="48163" name="Text Box 32"/>
              <p:cNvSpPr txBox="1">
                <a:spLocks noChangeArrowheads="1"/>
              </p:cNvSpPr>
              <p:nvPr/>
            </p:nvSpPr>
            <p:spPr bwMode="auto">
              <a:xfrm>
                <a:off x="3444" y="1864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solidFill>
                      <a:srgbClr val="FF33CC"/>
                    </a:solidFill>
                    <a:latin typeface="Arial" charset="0"/>
                  </a:rPr>
                  <a:t>1</a:t>
                </a:r>
                <a:endParaRPr lang="it-IT" altLang="it-IT" sz="1100">
                  <a:solidFill>
                    <a:srgbClr val="FF33CC"/>
                  </a:solidFill>
                  <a:latin typeface="Arial" charset="0"/>
                </a:endParaRPr>
              </a:p>
            </p:txBody>
          </p:sp>
          <p:sp>
            <p:nvSpPr>
              <p:cNvPr id="48164" name="Text Box 33"/>
              <p:cNvSpPr txBox="1">
                <a:spLocks noChangeArrowheads="1"/>
              </p:cNvSpPr>
              <p:nvPr/>
            </p:nvSpPr>
            <p:spPr bwMode="auto">
              <a:xfrm>
                <a:off x="3444" y="2128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65" name="Text Box 34"/>
              <p:cNvSpPr txBox="1">
                <a:spLocks noChangeArrowheads="1"/>
              </p:cNvSpPr>
              <p:nvPr/>
            </p:nvSpPr>
            <p:spPr bwMode="auto">
              <a:xfrm>
                <a:off x="3444" y="2392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66" name="Text Box 35"/>
              <p:cNvSpPr txBox="1">
                <a:spLocks noChangeArrowheads="1"/>
              </p:cNvSpPr>
              <p:nvPr/>
            </p:nvSpPr>
            <p:spPr bwMode="auto">
              <a:xfrm>
                <a:off x="3444" y="2656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67" name="Text Box 36"/>
              <p:cNvSpPr txBox="1">
                <a:spLocks noChangeArrowheads="1"/>
              </p:cNvSpPr>
              <p:nvPr/>
            </p:nvSpPr>
            <p:spPr bwMode="auto">
              <a:xfrm>
                <a:off x="3444" y="2921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1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68" name="Text Box 47"/>
              <p:cNvSpPr txBox="1">
                <a:spLocks noChangeArrowheads="1"/>
              </p:cNvSpPr>
              <p:nvPr/>
            </p:nvSpPr>
            <p:spPr bwMode="auto">
              <a:xfrm>
                <a:off x="3185" y="3280"/>
                <a:ext cx="53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num = </a:t>
                </a:r>
                <a:r>
                  <a:rPr lang="en-GB" altLang="it-IT" sz="1100">
                    <a:solidFill>
                      <a:srgbClr val="FF0000"/>
                    </a:solidFill>
                    <a:latin typeface="Arial" charset="0"/>
                  </a:rPr>
                  <a:t>1</a:t>
                </a:r>
                <a:r>
                  <a:rPr lang="en-GB" altLang="it-IT" sz="1100">
                    <a:solidFill>
                      <a:srgbClr val="CC6600"/>
                    </a:solidFill>
                    <a:latin typeface="Arial" charset="0"/>
                  </a:rPr>
                  <a:t>0</a:t>
                </a:r>
                <a:r>
                  <a:rPr lang="en-GB" altLang="it-IT" sz="1100">
                    <a:solidFill>
                      <a:srgbClr val="800000"/>
                    </a:solidFill>
                    <a:latin typeface="Arial" charset="0"/>
                  </a:rPr>
                  <a:t>1</a:t>
                </a:r>
              </a:p>
              <a:p>
                <a:pPr eaLnBrk="1" hangingPunct="1"/>
                <a:r>
                  <a:rPr lang="en-GB" altLang="it-IT" sz="1100">
                    <a:latin typeface="Arial" charset="0"/>
                  </a:rPr>
                  <a:t>cont = 5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69" name="Line 48"/>
              <p:cNvSpPr>
                <a:spLocks noChangeShapeType="1"/>
              </p:cNvSpPr>
              <p:nvPr/>
            </p:nvSpPr>
            <p:spPr bwMode="auto">
              <a:xfrm>
                <a:off x="3151" y="199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8170" name="Text Box 49"/>
              <p:cNvSpPr txBox="1">
                <a:spLocks noChangeArrowheads="1"/>
              </p:cNvSpPr>
              <p:nvPr/>
            </p:nvSpPr>
            <p:spPr bwMode="auto">
              <a:xfrm>
                <a:off x="2887" y="1878"/>
                <a:ext cx="235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SP</a:t>
                </a:r>
                <a:endParaRPr lang="it-IT" altLang="it-IT" sz="1100">
                  <a:latin typeface="Arial" charset="0"/>
                </a:endParaRPr>
              </a:p>
            </p:txBody>
          </p:sp>
        </p:grpSp>
        <p:grpSp>
          <p:nvGrpSpPr>
            <p:cNvPr id="5" name="Group 64"/>
            <p:cNvGrpSpPr>
              <a:grpSpLocks/>
            </p:cNvGrpSpPr>
            <p:nvPr/>
          </p:nvGrpSpPr>
          <p:grpSpPr bwMode="auto">
            <a:xfrm>
              <a:off x="6194425" y="3390901"/>
              <a:ext cx="1816100" cy="2259013"/>
              <a:chOff x="3902" y="2136"/>
              <a:chExt cx="1144" cy="1423"/>
            </a:xfrm>
          </p:grpSpPr>
          <p:sp>
            <p:nvSpPr>
              <p:cNvPr id="48156" name="Text Box 51"/>
              <p:cNvSpPr txBox="1">
                <a:spLocks noChangeArrowheads="1"/>
              </p:cNvSpPr>
              <p:nvPr/>
            </p:nvSpPr>
            <p:spPr bwMode="auto">
              <a:xfrm>
                <a:off x="4459" y="2136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57" name="Text Box 52"/>
              <p:cNvSpPr txBox="1">
                <a:spLocks noChangeArrowheads="1"/>
              </p:cNvSpPr>
              <p:nvPr/>
            </p:nvSpPr>
            <p:spPr bwMode="auto">
              <a:xfrm>
                <a:off x="4459" y="2400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58" name="Text Box 53"/>
              <p:cNvSpPr txBox="1">
                <a:spLocks noChangeArrowheads="1"/>
              </p:cNvSpPr>
              <p:nvPr/>
            </p:nvSpPr>
            <p:spPr bwMode="auto">
              <a:xfrm>
                <a:off x="4459" y="2664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0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59" name="Text Box 54"/>
              <p:cNvSpPr txBox="1">
                <a:spLocks noChangeArrowheads="1"/>
              </p:cNvSpPr>
              <p:nvPr/>
            </p:nvSpPr>
            <p:spPr bwMode="auto">
              <a:xfrm>
                <a:off x="4459" y="2929"/>
                <a:ext cx="166" cy="1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1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60" name="Text Box 55"/>
              <p:cNvSpPr txBox="1">
                <a:spLocks noChangeArrowheads="1"/>
              </p:cNvSpPr>
              <p:nvPr/>
            </p:nvSpPr>
            <p:spPr bwMode="auto">
              <a:xfrm>
                <a:off x="4200" y="3288"/>
                <a:ext cx="84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num = </a:t>
                </a:r>
                <a:r>
                  <a:rPr lang="en-GB" altLang="it-IT" sz="1100">
                    <a:solidFill>
                      <a:srgbClr val="FF0000"/>
                    </a:solidFill>
                    <a:latin typeface="Arial" charset="0"/>
                  </a:rPr>
                  <a:t>1</a:t>
                </a:r>
                <a:r>
                  <a:rPr lang="en-GB" altLang="it-IT" sz="1100">
                    <a:solidFill>
                      <a:srgbClr val="CC6600"/>
                    </a:solidFill>
                    <a:latin typeface="Arial" charset="0"/>
                  </a:rPr>
                  <a:t>0</a:t>
                </a:r>
                <a:r>
                  <a:rPr lang="en-GB" altLang="it-IT" sz="1100">
                    <a:solidFill>
                      <a:srgbClr val="800000"/>
                    </a:solidFill>
                    <a:latin typeface="Arial" charset="0"/>
                  </a:rPr>
                  <a:t>1</a:t>
                </a:r>
                <a:r>
                  <a:rPr lang="en-GB" altLang="it-IT" sz="1100">
                    <a:solidFill>
                      <a:srgbClr val="FF33CC"/>
                    </a:solidFill>
                    <a:latin typeface="Arial" charset="0"/>
                  </a:rPr>
                  <a:t>1  </a:t>
                </a:r>
                <a:r>
                  <a:rPr lang="en-GB" altLang="it-IT" sz="1100">
                    <a:latin typeface="Arial" charset="0"/>
                  </a:rPr>
                  <a:t>ecc...</a:t>
                </a:r>
              </a:p>
              <a:p>
                <a:pPr eaLnBrk="1" hangingPunct="1"/>
                <a:r>
                  <a:rPr lang="en-GB" altLang="it-IT" sz="1100">
                    <a:latin typeface="Arial" charset="0"/>
                  </a:rPr>
                  <a:t>cont = 4</a:t>
                </a:r>
                <a:endParaRPr lang="it-IT" altLang="it-IT" sz="1100">
                  <a:latin typeface="Arial" charset="0"/>
                </a:endParaRPr>
              </a:p>
            </p:txBody>
          </p:sp>
          <p:sp>
            <p:nvSpPr>
              <p:cNvPr id="48161" name="Line 56"/>
              <p:cNvSpPr>
                <a:spLocks noChangeShapeType="1"/>
              </p:cNvSpPr>
              <p:nvPr/>
            </p:nvSpPr>
            <p:spPr bwMode="auto">
              <a:xfrm>
                <a:off x="4166" y="2254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8162" name="Text Box 57"/>
              <p:cNvSpPr txBox="1">
                <a:spLocks noChangeArrowheads="1"/>
              </p:cNvSpPr>
              <p:nvPr/>
            </p:nvSpPr>
            <p:spPr bwMode="auto">
              <a:xfrm>
                <a:off x="3902" y="2142"/>
                <a:ext cx="235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latin typeface="Arial" charset="0"/>
                  </a:rPr>
                  <a:t>SP</a:t>
                </a:r>
                <a:endParaRPr lang="it-IT" altLang="it-IT" sz="1100">
                  <a:latin typeface="Arial" charset="0"/>
                </a:endParaRPr>
              </a:p>
            </p:txBody>
          </p:sp>
        </p:grpSp>
        <p:sp>
          <p:nvSpPr>
            <p:cNvPr id="31802" name="Text Box 58"/>
            <p:cNvSpPr txBox="1">
              <a:spLocks noChangeArrowheads="1"/>
            </p:cNvSpPr>
            <p:nvPr/>
          </p:nvSpPr>
          <p:spPr bwMode="auto">
            <a:xfrm>
              <a:off x="773113" y="6121645"/>
              <a:ext cx="7898316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GB" altLang="it-IT" sz="1100" dirty="0">
                  <a:latin typeface="Arial" charset="0"/>
                </a:rPr>
                <a:t>(((((((</a:t>
              </a:r>
              <a:r>
                <a:rPr lang="en-GB" altLang="it-IT" sz="1100" dirty="0">
                  <a:solidFill>
                    <a:srgbClr val="FF0000"/>
                  </a:solidFill>
                  <a:latin typeface="Arial" charset="0"/>
                </a:rPr>
                <a:t>1</a:t>
              </a:r>
              <a:r>
                <a:rPr lang="en-GB" altLang="it-IT" sz="1100" dirty="0">
                  <a:latin typeface="Arial" charset="0"/>
                </a:rPr>
                <a:t>*2) + </a:t>
              </a:r>
              <a:r>
                <a:rPr lang="en-GB" altLang="it-IT" sz="1100" dirty="0">
                  <a:solidFill>
                    <a:srgbClr val="CC6600"/>
                  </a:solidFill>
                  <a:latin typeface="Arial" charset="0"/>
                </a:rPr>
                <a:t>0</a:t>
              </a:r>
              <a:r>
                <a:rPr lang="en-GB" altLang="it-IT" sz="1100" dirty="0">
                  <a:latin typeface="Arial" charset="0"/>
                </a:rPr>
                <a:t> ) *2 + </a:t>
              </a:r>
              <a:r>
                <a:rPr lang="en-GB" altLang="it-IT" sz="1100" dirty="0">
                  <a:solidFill>
                    <a:srgbClr val="800000"/>
                  </a:solidFill>
                  <a:latin typeface="Arial" charset="0"/>
                </a:rPr>
                <a:t>1</a:t>
              </a:r>
              <a:r>
                <a:rPr lang="en-GB" altLang="it-IT" sz="1100" dirty="0">
                  <a:latin typeface="Arial" charset="0"/>
                </a:rPr>
                <a:t>)* 2 + </a:t>
              </a:r>
              <a:r>
                <a:rPr lang="en-GB" altLang="it-IT" sz="1100" dirty="0">
                  <a:solidFill>
                    <a:srgbClr val="FF33CC"/>
                  </a:solidFill>
                  <a:latin typeface="Arial" charset="0"/>
                </a:rPr>
                <a:t>1</a:t>
              </a:r>
              <a:r>
                <a:rPr lang="en-GB" altLang="it-IT" sz="1100" dirty="0">
                  <a:latin typeface="Arial" charset="0"/>
                </a:rPr>
                <a:t>) * 2) + 0)*2 + 0 ) *2 + 0 ) *2 +1</a:t>
              </a:r>
              <a:r>
                <a:rPr lang="en-GB" altLang="it-IT" sz="1100" dirty="0" smtClean="0">
                  <a:latin typeface="Arial" charset="0"/>
                </a:rPr>
                <a:t>) </a:t>
              </a:r>
              <a:r>
                <a:rPr lang="en-GB" altLang="it-IT" sz="1100" dirty="0" smtClean="0"/>
                <a:t>=</a:t>
              </a:r>
              <a:r>
                <a:rPr lang="en-GB" altLang="it-IT" sz="1100" dirty="0" smtClean="0">
                  <a:solidFill>
                    <a:srgbClr val="FF0000"/>
                  </a:solidFill>
                </a:rPr>
                <a:t> 1</a:t>
              </a:r>
              <a:r>
                <a:rPr lang="en-GB" altLang="it-IT" sz="1100" dirty="0" smtClean="0"/>
                <a:t>*2^7 + </a:t>
              </a:r>
              <a:r>
                <a:rPr lang="en-GB" altLang="it-IT" sz="1100" dirty="0">
                  <a:solidFill>
                    <a:srgbClr val="CC6600"/>
                  </a:solidFill>
                </a:rPr>
                <a:t>0</a:t>
              </a:r>
              <a:r>
                <a:rPr lang="en-GB" altLang="it-IT" sz="1100" dirty="0"/>
                <a:t>*2^6 + </a:t>
              </a:r>
              <a:r>
                <a:rPr lang="en-GB" altLang="it-IT" sz="1100" dirty="0">
                  <a:solidFill>
                    <a:srgbClr val="800000"/>
                  </a:solidFill>
                </a:rPr>
                <a:t>1</a:t>
              </a:r>
              <a:r>
                <a:rPr lang="en-GB" altLang="it-IT" sz="1100" dirty="0"/>
                <a:t>*2^5 + </a:t>
              </a:r>
              <a:r>
                <a:rPr lang="en-GB" altLang="it-IT" sz="1100" dirty="0">
                  <a:solidFill>
                    <a:srgbClr val="FF33CC"/>
                  </a:solidFill>
                </a:rPr>
                <a:t>1</a:t>
              </a:r>
              <a:r>
                <a:rPr lang="en-GB" altLang="it-IT" sz="1100" dirty="0"/>
                <a:t>*2^4 + 0*2^3 + 0*2^2 + 0*2^1 + </a:t>
              </a:r>
              <a:r>
                <a:rPr lang="en-GB" altLang="it-IT" sz="1100" dirty="0" smtClean="0"/>
                <a:t>1*2^0</a:t>
              </a:r>
              <a:endParaRPr lang="en-GB" altLang="it-IT" sz="1100" dirty="0" smtClean="0">
                <a:latin typeface="Arial" charset="0"/>
              </a:endParaRPr>
            </a:p>
            <a:p>
              <a:pPr algn="ctr" eaLnBrk="1" hangingPunct="1"/>
              <a:endParaRPr lang="it-IT" altLang="it-IT" sz="1100" dirty="0">
                <a:latin typeface="Arial" charset="0"/>
              </a:endParaRPr>
            </a:p>
          </p:txBody>
        </p:sp>
        <p:sp>
          <p:nvSpPr>
            <p:cNvPr id="31803" name="Rectangle 59"/>
            <p:cNvSpPr>
              <a:spLocks noChangeArrowheads="1"/>
            </p:cNvSpPr>
            <p:nvPr/>
          </p:nvSpPr>
          <p:spPr bwMode="auto">
            <a:xfrm>
              <a:off x="1993900" y="1600200"/>
              <a:ext cx="69977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Aft>
                  <a:spcPct val="30000"/>
                </a:spcAft>
              </a:pPr>
              <a:r>
                <a:rPr lang="en-GB" altLang="it-IT">
                  <a:solidFill>
                    <a:srgbClr val="FF0000"/>
                  </a:solidFill>
                  <a:cs typeface="Arial" charset="0"/>
                </a:rPr>
                <a:t>Suggerimento: shiftare a sinistra un num. binario x = x*2</a:t>
              </a:r>
            </a:p>
          </p:txBody>
        </p:sp>
        <p:sp>
          <p:nvSpPr>
            <p:cNvPr id="31804" name="Rectangle 60"/>
            <p:cNvSpPr>
              <a:spLocks noChangeArrowheads="1"/>
            </p:cNvSpPr>
            <p:nvPr/>
          </p:nvSpPr>
          <p:spPr bwMode="auto">
            <a:xfrm>
              <a:off x="4196906" y="6083173"/>
              <a:ext cx="184731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it-IT" altLang="it-IT" sz="1050" dirty="0"/>
            </a:p>
          </p:txBody>
        </p:sp>
        <p:grpSp>
          <p:nvGrpSpPr>
            <p:cNvPr id="6" name="Group 67"/>
            <p:cNvGrpSpPr>
              <a:grpSpLocks/>
            </p:cNvGrpSpPr>
            <p:nvPr/>
          </p:nvGrpSpPr>
          <p:grpSpPr bwMode="auto">
            <a:xfrm>
              <a:off x="2555875" y="4935538"/>
              <a:ext cx="3429000" cy="365125"/>
              <a:chOff x="1610" y="3109"/>
              <a:chExt cx="2160" cy="230"/>
            </a:xfrm>
          </p:grpSpPr>
          <p:sp>
            <p:nvSpPr>
              <p:cNvPr id="48154" name="Text Box 65"/>
              <p:cNvSpPr txBox="1">
                <a:spLocks noChangeArrowheads="1"/>
              </p:cNvSpPr>
              <p:nvPr/>
            </p:nvSpPr>
            <p:spPr bwMode="auto">
              <a:xfrm>
                <a:off x="1904" y="3109"/>
                <a:ext cx="1866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GB" altLang="it-IT" sz="1100">
                    <a:solidFill>
                      <a:srgbClr val="000099"/>
                    </a:solidFill>
                    <a:latin typeface="Arial" charset="0"/>
                  </a:rPr>
                  <a:t>1                  2                      5                      11</a:t>
                </a:r>
                <a:endParaRPr lang="it-IT" altLang="it-IT" sz="1100">
                  <a:solidFill>
                    <a:srgbClr val="000099"/>
                  </a:solidFill>
                  <a:latin typeface="Arial" charset="0"/>
                </a:endParaRPr>
              </a:p>
            </p:txBody>
          </p:sp>
          <p:sp>
            <p:nvSpPr>
              <p:cNvPr id="48155" name="Line 66"/>
              <p:cNvSpPr>
                <a:spLocks noChangeShapeType="1"/>
              </p:cNvSpPr>
              <p:nvPr/>
            </p:nvSpPr>
            <p:spPr bwMode="auto">
              <a:xfrm flipV="1">
                <a:off x="1610" y="3249"/>
                <a:ext cx="317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sp>
          <p:nvSpPr>
            <p:cNvPr id="48151" name="CasellaDiTesto 6"/>
            <p:cNvSpPr txBox="1">
              <a:spLocks noChangeArrowheads="1"/>
            </p:cNvSpPr>
            <p:nvPr/>
          </p:nvSpPr>
          <p:spPr bwMode="auto">
            <a:xfrm>
              <a:off x="7686675" y="4008438"/>
              <a:ext cx="76335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it-IT" altLang="en-US" sz="1100">
                  <a:latin typeface="Arial" charset="0"/>
                </a:rPr>
                <a:t>num in</a:t>
              </a:r>
            </a:p>
            <a:p>
              <a:r>
                <a:rPr lang="it-IT" altLang="en-US" sz="1100">
                  <a:latin typeface="Arial" charset="0"/>
                </a:rPr>
                <a:t>  </a:t>
              </a:r>
              <a:r>
                <a:rPr lang="it-IT" altLang="en-US" sz="1100">
                  <a:solidFill>
                    <a:srgbClr val="000099"/>
                  </a:solidFill>
                  <a:latin typeface="Arial" charset="0"/>
                </a:rPr>
                <a:t>base 10</a:t>
              </a:r>
            </a:p>
            <a:p>
              <a:r>
                <a:rPr lang="it-IT" altLang="en-US" sz="1100">
                  <a:latin typeface="Arial" charset="0"/>
                </a:rPr>
                <a:t>e </a:t>
              </a:r>
              <a:r>
                <a:rPr lang="it-IT" altLang="en-US" sz="1100">
                  <a:solidFill>
                    <a:srgbClr val="FF0000"/>
                  </a:solidFill>
                  <a:latin typeface="Arial" charset="0"/>
                </a:rPr>
                <a:t>base 2</a:t>
              </a:r>
              <a:endParaRPr lang="en-US" altLang="en-US" sz="1100">
                <a:solidFill>
                  <a:srgbClr val="FF0000"/>
                </a:solidFill>
                <a:latin typeface="Arial" charset="0"/>
              </a:endParaRPr>
            </a:p>
          </p:txBody>
        </p:sp>
        <p:cxnSp>
          <p:nvCxnSpPr>
            <p:cNvPr id="48152" name="Connettore 2 8"/>
            <p:cNvCxnSpPr>
              <a:cxnSpLocks noChangeShapeType="1"/>
              <a:stCxn id="48151" idx="1"/>
              <a:endCxn id="48151" idx="1"/>
            </p:cNvCxnSpPr>
            <p:nvPr/>
          </p:nvCxnSpPr>
          <p:spPr bwMode="auto">
            <a:xfrm>
              <a:off x="7686675" y="4308520"/>
              <a:ext cx="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53" name="Connettore 2 10"/>
            <p:cNvCxnSpPr>
              <a:cxnSpLocks noChangeShapeType="1"/>
            </p:cNvCxnSpPr>
            <p:nvPr/>
          </p:nvCxnSpPr>
          <p:spPr bwMode="auto">
            <a:xfrm flipH="1">
              <a:off x="7246938" y="4594225"/>
              <a:ext cx="633412" cy="70643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1117440" y="6502320"/>
              <a:ext cx="261000" cy="25920"/>
            </p14:xfrm>
          </p:contentPart>
        </mc:Choice>
        <mc:Fallback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600" y="6438960"/>
                <a:ext cx="2926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282680" y="2641680"/>
              <a:ext cx="184680" cy="19440"/>
            </p14:xfrm>
          </p:contentPart>
        </mc:Choice>
        <mc:Fallback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6840" y="2577960"/>
                <a:ext cx="216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888840" y="2959200"/>
              <a:ext cx="51480" cy="2603880"/>
            </p14:xfrm>
          </p:contentPart>
        </mc:Choice>
        <mc:Fallback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3000" y="2895480"/>
                <a:ext cx="83160" cy="27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8153280" y="6527880"/>
              <a:ext cx="292680" cy="12960"/>
            </p14:xfrm>
          </p:contentPart>
        </mc:Choice>
        <mc:Fallback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37440" y="6464160"/>
                <a:ext cx="324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put penna 12"/>
              <p14:cNvContentPartPr/>
              <p14:nvPr/>
            </p14:nvContentPartPr>
            <p14:xfrm>
              <a:off x="1060560" y="2635200"/>
              <a:ext cx="7334640" cy="4115160"/>
            </p14:xfrm>
          </p:contentPart>
        </mc:Choice>
        <mc:Fallback>
          <p:pic>
            <p:nvPicPr>
              <p:cNvPr id="13" name="Input penna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1200" y="2625840"/>
                <a:ext cx="7353360" cy="41338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32"/>
    </mc:Choice>
    <mc:Fallback>
      <p:transition spd="slow" advTm="70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441325" y="767017"/>
            <a:ext cx="839787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5: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Supponendo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di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avere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sullo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stack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una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sequenza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di 8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caratteri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“0” e “1” (in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codifica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ASCII),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calcolare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numero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binario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corrispondente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memorizzarlo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(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carattere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affiorante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è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bit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più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significativo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) </a:t>
            </a:r>
          </a:p>
          <a:p>
            <a:pPr eaLnBrk="1" hangingPunct="1">
              <a:spcAft>
                <a:spcPct val="30000"/>
              </a:spcAft>
            </a:pPr>
            <a:endParaRPr lang="en-GB" altLang="it-IT" sz="2000" dirty="0">
              <a:solidFill>
                <a:srgbClr val="000099"/>
              </a:solidFill>
              <a:latin typeface="Arial" charset="0"/>
              <a:cs typeface="Arial" charset="0"/>
            </a:endParaRPr>
          </a:p>
        </p:txBody>
      </p:sp>
      <p:grpSp>
        <p:nvGrpSpPr>
          <p:cNvPr id="49156" name="Group 49"/>
          <p:cNvGrpSpPr>
            <a:grpSpLocks/>
          </p:cNvGrpSpPr>
          <p:nvPr/>
        </p:nvGrpSpPr>
        <p:grpSpPr bwMode="auto">
          <a:xfrm>
            <a:off x="577850" y="2205038"/>
            <a:ext cx="3276600" cy="457200"/>
            <a:chOff x="384" y="1392"/>
            <a:chExt cx="2064" cy="288"/>
          </a:xfrm>
        </p:grpSpPr>
        <p:sp>
          <p:nvSpPr>
            <p:cNvPr id="49184" name="AutoShape 50"/>
            <p:cNvSpPr>
              <a:spLocks noChangeArrowheads="1"/>
            </p:cNvSpPr>
            <p:nvPr/>
          </p:nvSpPr>
          <p:spPr bwMode="auto">
            <a:xfrm>
              <a:off x="384" y="1392"/>
              <a:ext cx="2064" cy="288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/>
            </a:p>
          </p:txBody>
        </p:sp>
        <p:sp>
          <p:nvSpPr>
            <p:cNvPr id="49185" name="Rectangle 51"/>
            <p:cNvSpPr>
              <a:spLocks noChangeArrowheads="1"/>
            </p:cNvSpPr>
            <p:nvPr/>
          </p:nvSpPr>
          <p:spPr bwMode="auto">
            <a:xfrm>
              <a:off x="792" y="1416"/>
              <a:ext cx="13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GB" altLang="it-IT">
                  <a:solidFill>
                    <a:srgbClr val="000099"/>
                  </a:solidFill>
                </a:rPr>
                <a:t>num=0; cont=8;</a:t>
              </a:r>
              <a:endParaRPr lang="it-IT" altLang="it-IT">
                <a:solidFill>
                  <a:srgbClr val="000099"/>
                </a:solidFill>
              </a:endParaRPr>
            </a:p>
          </p:txBody>
        </p:sp>
      </p:grpSp>
      <p:sp>
        <p:nvSpPr>
          <p:cNvPr id="49157" name="Line 52"/>
          <p:cNvSpPr>
            <a:spLocks noChangeShapeType="1"/>
          </p:cNvSpPr>
          <p:nvPr/>
        </p:nvSpPr>
        <p:spPr bwMode="auto">
          <a:xfrm>
            <a:off x="2216150" y="2605088"/>
            <a:ext cx="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9158" name="Group 74"/>
          <p:cNvGrpSpPr>
            <a:grpSpLocks/>
          </p:cNvGrpSpPr>
          <p:nvPr/>
        </p:nvGrpSpPr>
        <p:grpSpPr bwMode="auto">
          <a:xfrm>
            <a:off x="590550" y="4108450"/>
            <a:ext cx="3276600" cy="458788"/>
            <a:chOff x="432" y="2015"/>
            <a:chExt cx="2064" cy="289"/>
          </a:xfrm>
        </p:grpSpPr>
        <p:sp>
          <p:nvSpPr>
            <p:cNvPr id="49182" name="AutoShape 54"/>
            <p:cNvSpPr>
              <a:spLocks noChangeArrowheads="1"/>
            </p:cNvSpPr>
            <p:nvPr/>
          </p:nvSpPr>
          <p:spPr bwMode="auto">
            <a:xfrm>
              <a:off x="432" y="2016"/>
              <a:ext cx="2064" cy="288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/>
            </a:p>
          </p:txBody>
        </p:sp>
        <p:sp>
          <p:nvSpPr>
            <p:cNvPr id="49183" name="Rectangle 55"/>
            <p:cNvSpPr>
              <a:spLocks noChangeArrowheads="1"/>
            </p:cNvSpPr>
            <p:nvPr/>
          </p:nvSpPr>
          <p:spPr bwMode="auto">
            <a:xfrm>
              <a:off x="1044" y="2015"/>
              <a:ext cx="7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GB" altLang="it-IT">
                  <a:solidFill>
                    <a:srgbClr val="000099"/>
                  </a:solidFill>
                </a:rPr>
                <a:t>pop cifra</a:t>
              </a:r>
              <a:endParaRPr lang="it-IT" altLang="it-IT">
                <a:solidFill>
                  <a:srgbClr val="000099"/>
                </a:solidFill>
              </a:endParaRPr>
            </a:p>
          </p:txBody>
        </p:sp>
      </p:grpSp>
      <p:sp>
        <p:nvSpPr>
          <p:cNvPr id="49159" name="AutoShape 56"/>
          <p:cNvSpPr>
            <a:spLocks noChangeArrowheads="1"/>
          </p:cNvSpPr>
          <p:nvPr/>
        </p:nvSpPr>
        <p:spPr bwMode="auto">
          <a:xfrm>
            <a:off x="1428750" y="2903538"/>
            <a:ext cx="1600200" cy="838200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GB" altLang="it-IT">
                <a:solidFill>
                  <a:srgbClr val="000099"/>
                </a:solidFill>
              </a:rPr>
              <a:t>cont </a:t>
            </a:r>
            <a:r>
              <a:rPr lang="en-GB" altLang="it-IT">
                <a:solidFill>
                  <a:srgbClr val="000099"/>
                </a:solidFill>
                <a:sym typeface="Symbol" pitchFamily="18" charset="2"/>
              </a:rPr>
              <a:t>= 0</a:t>
            </a:r>
            <a:endParaRPr lang="it-IT" altLang="it-IT">
              <a:solidFill>
                <a:srgbClr val="000099"/>
              </a:solidFill>
            </a:endParaRPr>
          </a:p>
        </p:txBody>
      </p:sp>
      <p:sp>
        <p:nvSpPr>
          <p:cNvPr id="49160" name="Line 58"/>
          <p:cNvSpPr>
            <a:spLocks noChangeShapeType="1"/>
          </p:cNvSpPr>
          <p:nvPr/>
        </p:nvSpPr>
        <p:spPr bwMode="auto">
          <a:xfrm>
            <a:off x="2254250" y="5265738"/>
            <a:ext cx="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9161" name="Group 59"/>
          <p:cNvGrpSpPr>
            <a:grpSpLocks/>
          </p:cNvGrpSpPr>
          <p:nvPr/>
        </p:nvGrpSpPr>
        <p:grpSpPr bwMode="auto">
          <a:xfrm>
            <a:off x="615950" y="5634038"/>
            <a:ext cx="3276600" cy="457200"/>
            <a:chOff x="384" y="2256"/>
            <a:chExt cx="2064" cy="288"/>
          </a:xfrm>
        </p:grpSpPr>
        <p:sp>
          <p:nvSpPr>
            <p:cNvPr id="49180" name="AutoShape 60"/>
            <p:cNvSpPr>
              <a:spLocks noChangeArrowheads="1"/>
            </p:cNvSpPr>
            <p:nvPr/>
          </p:nvSpPr>
          <p:spPr bwMode="auto">
            <a:xfrm>
              <a:off x="384" y="2256"/>
              <a:ext cx="2064" cy="288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/>
            </a:p>
          </p:txBody>
        </p:sp>
        <p:sp>
          <p:nvSpPr>
            <p:cNvPr id="49181" name="Rectangle 61"/>
            <p:cNvSpPr>
              <a:spLocks noChangeArrowheads="1"/>
            </p:cNvSpPr>
            <p:nvPr/>
          </p:nvSpPr>
          <p:spPr bwMode="auto">
            <a:xfrm>
              <a:off x="720" y="2294"/>
              <a:ext cx="115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GB" altLang="it-IT">
                  <a:solidFill>
                    <a:srgbClr val="000099"/>
                  </a:solidFill>
                </a:rPr>
                <a:t>cont = cont -1</a:t>
              </a:r>
              <a:endParaRPr lang="it-IT" altLang="it-IT">
                <a:solidFill>
                  <a:srgbClr val="000099"/>
                </a:solidFill>
              </a:endParaRPr>
            </a:p>
          </p:txBody>
        </p:sp>
      </p:grpSp>
      <p:sp>
        <p:nvSpPr>
          <p:cNvPr id="49162" name="Text Box 62"/>
          <p:cNvSpPr txBox="1">
            <a:spLocks noChangeArrowheads="1"/>
          </p:cNvSpPr>
          <p:nvPr/>
        </p:nvSpPr>
        <p:spPr bwMode="auto">
          <a:xfrm>
            <a:off x="3132138" y="2997200"/>
            <a:ext cx="39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it-IT" sz="2000">
                <a:solidFill>
                  <a:srgbClr val="000099"/>
                </a:solidFill>
                <a:latin typeface="Arial" charset="0"/>
              </a:rPr>
              <a:t>si</a:t>
            </a:r>
            <a:endParaRPr lang="it-IT" altLang="it-IT" sz="200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49163" name="Line 63"/>
          <p:cNvSpPr>
            <a:spLocks noChangeShapeType="1"/>
          </p:cNvSpPr>
          <p:nvPr/>
        </p:nvSpPr>
        <p:spPr bwMode="auto">
          <a:xfrm>
            <a:off x="4349750" y="334803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4" name="Line 64"/>
          <p:cNvSpPr>
            <a:spLocks noChangeShapeType="1"/>
          </p:cNvSpPr>
          <p:nvPr/>
        </p:nvSpPr>
        <p:spPr bwMode="auto">
          <a:xfrm flipH="1">
            <a:off x="3054350" y="333533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5" name="Line 65"/>
          <p:cNvSpPr>
            <a:spLocks noChangeShapeType="1"/>
          </p:cNvSpPr>
          <p:nvPr/>
        </p:nvSpPr>
        <p:spPr bwMode="auto">
          <a:xfrm flipH="1">
            <a:off x="336550" y="2763838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6" name="Line 66"/>
          <p:cNvSpPr>
            <a:spLocks noChangeShapeType="1"/>
          </p:cNvSpPr>
          <p:nvPr/>
        </p:nvSpPr>
        <p:spPr bwMode="auto">
          <a:xfrm flipH="1">
            <a:off x="323850" y="6332538"/>
            <a:ext cx="193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7" name="Line 67"/>
          <p:cNvSpPr>
            <a:spLocks noChangeShapeType="1"/>
          </p:cNvSpPr>
          <p:nvPr/>
        </p:nvSpPr>
        <p:spPr bwMode="auto">
          <a:xfrm flipH="1">
            <a:off x="352425" y="2781300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8" name="Line 68"/>
          <p:cNvSpPr>
            <a:spLocks noChangeShapeType="1"/>
          </p:cNvSpPr>
          <p:nvPr/>
        </p:nvSpPr>
        <p:spPr bwMode="auto">
          <a:xfrm>
            <a:off x="2254250" y="609123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9169" name="Group 69"/>
          <p:cNvGrpSpPr>
            <a:grpSpLocks/>
          </p:cNvGrpSpPr>
          <p:nvPr/>
        </p:nvGrpSpPr>
        <p:grpSpPr bwMode="auto">
          <a:xfrm>
            <a:off x="628650" y="4795838"/>
            <a:ext cx="3727450" cy="457200"/>
            <a:chOff x="384" y="2256"/>
            <a:chExt cx="2348" cy="288"/>
          </a:xfrm>
        </p:grpSpPr>
        <p:sp>
          <p:nvSpPr>
            <p:cNvPr id="49178" name="AutoShape 70"/>
            <p:cNvSpPr>
              <a:spLocks noChangeArrowheads="1"/>
            </p:cNvSpPr>
            <p:nvPr/>
          </p:nvSpPr>
          <p:spPr bwMode="auto">
            <a:xfrm>
              <a:off x="384" y="2256"/>
              <a:ext cx="2064" cy="288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/>
            </a:p>
          </p:txBody>
        </p:sp>
        <p:sp>
          <p:nvSpPr>
            <p:cNvPr id="49179" name="Rectangle 71"/>
            <p:cNvSpPr>
              <a:spLocks noChangeArrowheads="1"/>
            </p:cNvSpPr>
            <p:nvPr/>
          </p:nvSpPr>
          <p:spPr bwMode="auto">
            <a:xfrm>
              <a:off x="419" y="2276"/>
              <a:ext cx="23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GB" altLang="it-IT">
                  <a:solidFill>
                    <a:srgbClr val="000099"/>
                  </a:solidFill>
                </a:rPr>
                <a:t>num=num*2 + atoi(cifra);</a:t>
              </a:r>
              <a:endParaRPr lang="it-IT" altLang="it-IT">
                <a:solidFill>
                  <a:srgbClr val="000099"/>
                </a:solidFill>
              </a:endParaRPr>
            </a:p>
          </p:txBody>
        </p:sp>
      </p:grpSp>
      <p:sp>
        <p:nvSpPr>
          <p:cNvPr id="49170" name="Line 72"/>
          <p:cNvSpPr>
            <a:spLocks noChangeShapeType="1"/>
          </p:cNvSpPr>
          <p:nvPr/>
        </p:nvSpPr>
        <p:spPr bwMode="auto">
          <a:xfrm>
            <a:off x="2228850" y="45672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1" name="Line 73"/>
          <p:cNvSpPr>
            <a:spLocks noChangeShapeType="1"/>
          </p:cNvSpPr>
          <p:nvPr/>
        </p:nvSpPr>
        <p:spPr bwMode="auto">
          <a:xfrm>
            <a:off x="2228850" y="3729038"/>
            <a:ext cx="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2" name="Text Box 75"/>
          <p:cNvSpPr txBox="1">
            <a:spLocks noChangeArrowheads="1"/>
          </p:cNvSpPr>
          <p:nvPr/>
        </p:nvSpPr>
        <p:spPr bwMode="auto">
          <a:xfrm>
            <a:off x="1720850" y="3679825"/>
            <a:ext cx="49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it-IT" sz="2000">
                <a:solidFill>
                  <a:srgbClr val="000099"/>
                </a:solidFill>
                <a:latin typeface="Arial" charset="0"/>
              </a:rPr>
              <a:t>no</a:t>
            </a:r>
            <a:endParaRPr lang="it-IT" altLang="it-IT" sz="200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49173" name="CasellaDiTesto 28"/>
          <p:cNvSpPr txBox="1">
            <a:spLocks noChangeArrowheads="1"/>
          </p:cNvSpPr>
          <p:nvPr/>
        </p:nvSpPr>
        <p:spPr bwMode="auto">
          <a:xfrm>
            <a:off x="5364163" y="2138363"/>
            <a:ext cx="360045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it-IT" altLang="it-IT" sz="2000">
                <a:latin typeface="Arial" charset="0"/>
              </a:rPr>
              <a:t>num=0; cont=8;</a:t>
            </a:r>
          </a:p>
          <a:p>
            <a:pPr eaLnBrk="1" hangingPunct="1">
              <a:lnSpc>
                <a:spcPct val="150000"/>
              </a:lnSpc>
            </a:pPr>
            <a:r>
              <a:rPr lang="it-IT" altLang="it-IT" sz="2000">
                <a:solidFill>
                  <a:srgbClr val="FF0000"/>
                </a:solidFill>
                <a:latin typeface="Arial" charset="0"/>
              </a:rPr>
              <a:t>[Ciclo:]</a:t>
            </a:r>
            <a:endParaRPr lang="it-IT" altLang="it-IT" sz="2000">
              <a:latin typeface="Arial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it-IT" altLang="it-IT" sz="2000">
                <a:latin typeface="Arial" charset="0"/>
              </a:rPr>
              <a:t>while not(cont==0)</a:t>
            </a:r>
            <a:endParaRPr lang="it-IT" altLang="it-IT" sz="2000">
              <a:solidFill>
                <a:srgbClr val="FF0000"/>
              </a:solidFill>
              <a:latin typeface="Arial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it-IT" altLang="it-IT" sz="2000">
                <a:latin typeface="Arial" charset="0"/>
              </a:rPr>
              <a:t>{ num=(num+num)+ </a:t>
            </a:r>
          </a:p>
          <a:p>
            <a:pPr eaLnBrk="1" hangingPunct="1">
              <a:lnSpc>
                <a:spcPct val="150000"/>
              </a:lnSpc>
            </a:pPr>
            <a:r>
              <a:rPr lang="it-IT" altLang="it-IT" sz="2000">
                <a:latin typeface="Arial" charset="0"/>
              </a:rPr>
              <a:t>          atoi(Top of  Stack);</a:t>
            </a:r>
          </a:p>
          <a:p>
            <a:pPr eaLnBrk="1" hangingPunct="1">
              <a:lnSpc>
                <a:spcPct val="150000"/>
              </a:lnSpc>
            </a:pPr>
            <a:r>
              <a:rPr lang="it-IT" altLang="it-IT" sz="2000">
                <a:latin typeface="Arial" charset="0"/>
              </a:rPr>
              <a:t>   cont--;</a:t>
            </a:r>
          </a:p>
          <a:p>
            <a:pPr eaLnBrk="1" hangingPunct="1">
              <a:lnSpc>
                <a:spcPct val="150000"/>
              </a:lnSpc>
            </a:pPr>
            <a:r>
              <a:rPr lang="it-IT" altLang="it-IT" sz="2000">
                <a:latin typeface="Arial" charset="0"/>
              </a:rPr>
              <a:t>}</a:t>
            </a:r>
          </a:p>
          <a:p>
            <a:pPr eaLnBrk="1" hangingPunct="1">
              <a:lnSpc>
                <a:spcPct val="150000"/>
              </a:lnSpc>
            </a:pPr>
            <a:r>
              <a:rPr lang="it-IT" altLang="it-IT" sz="2000">
                <a:solidFill>
                  <a:srgbClr val="FF0000"/>
                </a:solidFill>
                <a:latin typeface="Arial" charset="0"/>
              </a:rPr>
              <a:t>[Fine:]</a:t>
            </a:r>
            <a:endParaRPr lang="it-IT" altLang="it-IT" sz="2000">
              <a:latin typeface="Arial" charset="0"/>
            </a:endParaRPr>
          </a:p>
        </p:txBody>
      </p:sp>
      <p:sp>
        <p:nvSpPr>
          <p:cNvPr id="49174" name="CasellaDiTesto 29"/>
          <p:cNvSpPr txBox="1">
            <a:spLocks noChangeArrowheads="1"/>
          </p:cNvSpPr>
          <p:nvPr/>
        </p:nvSpPr>
        <p:spPr bwMode="auto">
          <a:xfrm>
            <a:off x="2411413" y="2636838"/>
            <a:ext cx="936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FF0000"/>
                </a:solidFill>
                <a:latin typeface="Arial" charset="0"/>
              </a:rPr>
              <a:t>Ciclo:</a:t>
            </a:r>
          </a:p>
        </p:txBody>
      </p:sp>
      <p:sp>
        <p:nvSpPr>
          <p:cNvPr id="49175" name="CasellaDiTesto 30"/>
          <p:cNvSpPr txBox="1">
            <a:spLocks noChangeArrowheads="1"/>
          </p:cNvSpPr>
          <p:nvPr/>
        </p:nvSpPr>
        <p:spPr bwMode="auto">
          <a:xfrm>
            <a:off x="3492500" y="3429000"/>
            <a:ext cx="792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FF0000"/>
                </a:solidFill>
                <a:latin typeface="Arial" charset="0"/>
              </a:rPr>
              <a:t>Fine:</a:t>
            </a:r>
          </a:p>
        </p:txBody>
      </p:sp>
      <p:sp>
        <p:nvSpPr>
          <p:cNvPr id="49176" name="Ovale 31"/>
          <p:cNvSpPr>
            <a:spLocks noChangeArrowheads="1"/>
          </p:cNvSpPr>
          <p:nvPr/>
        </p:nvSpPr>
        <p:spPr bwMode="auto">
          <a:xfrm>
            <a:off x="4284663" y="3573463"/>
            <a:ext cx="142875" cy="142875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it-IT" altLang="it-IT"/>
          </a:p>
        </p:txBody>
      </p:sp>
      <p:sp>
        <p:nvSpPr>
          <p:cNvPr id="49177" name="Ovale 32"/>
          <p:cNvSpPr>
            <a:spLocks noChangeArrowheads="1"/>
          </p:cNvSpPr>
          <p:nvPr/>
        </p:nvSpPr>
        <p:spPr bwMode="auto">
          <a:xfrm>
            <a:off x="2152650" y="2708275"/>
            <a:ext cx="144463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it-IT" altLang="it-IT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1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18"/>
    </mc:Choice>
    <mc:Fallback>
      <p:transition spd="slow" advTm="51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441325" y="827215"/>
            <a:ext cx="839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5</a:t>
            </a:r>
            <a:endParaRPr lang="en-GB" altLang="it-IT" sz="2000" dirty="0">
              <a:solidFill>
                <a:srgbClr val="000099"/>
              </a:solidFill>
              <a:latin typeface="Arial" charset="0"/>
              <a:cs typeface="Arial" charset="0"/>
            </a:endParaRPr>
          </a:p>
        </p:txBody>
      </p:sp>
      <p:sp>
        <p:nvSpPr>
          <p:cNvPr id="51204" name="Text Box 29"/>
          <p:cNvSpPr txBox="1">
            <a:spLocks noChangeArrowheads="1"/>
          </p:cNvSpPr>
          <p:nvPr/>
        </p:nvSpPr>
        <p:spPr bwMode="auto">
          <a:xfrm>
            <a:off x="0" y="3474436"/>
            <a:ext cx="6628738" cy="26776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it-IT" altLang="it-IT" sz="1400" dirty="0" smtClean="0">
                <a:latin typeface="Courier New" pitchFamily="49" charset="0"/>
              </a:rPr>
              <a:t>Ciclo</a:t>
            </a:r>
            <a:r>
              <a:rPr lang="it-IT" altLang="it-IT" sz="1400" dirty="0">
                <a:latin typeface="Courier New" pitchFamily="49" charset="0"/>
              </a:rPr>
              <a:t>:  ILOAD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  </a:t>
            </a:r>
            <a:r>
              <a:rPr lang="en-GB" altLang="it-IT" sz="1400" dirty="0">
                <a:latin typeface="Courier New" pitchFamily="49" charset="0"/>
              </a:rPr>
              <a:t> </a:t>
            </a:r>
            <a:r>
              <a:rPr lang="it-IT" altLang="it-IT" sz="1400" dirty="0">
                <a:latin typeface="Courier New" pitchFamily="49" charset="0"/>
              </a:rPr>
              <a:t>// se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=0</a:t>
            </a:r>
            <a:r>
              <a:rPr lang="en-GB" altLang="it-IT" sz="1400" dirty="0">
                <a:latin typeface="Courier New" pitchFamily="49" charset="0"/>
              </a:rPr>
              <a:t>: fine </a:t>
            </a:r>
            <a:r>
              <a:rPr lang="it-IT" altLang="it-IT" sz="1400" dirty="0">
                <a:latin typeface="Courier New" pitchFamily="49" charset="0"/>
              </a:rPr>
              <a:t>conversione</a:t>
            </a: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     IFEQ  FINE  </a:t>
            </a:r>
            <a:r>
              <a:rPr lang="en-GB" altLang="it-IT" sz="1400" dirty="0">
                <a:latin typeface="Courier New" pitchFamily="49" charset="0"/>
              </a:rPr>
              <a:t> //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while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not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cont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==0)</a:t>
            </a:r>
            <a:endParaRPr lang="it-IT" altLang="it-IT" sz="1400" dirty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     BIPUSH 0x30 </a:t>
            </a:r>
            <a:r>
              <a:rPr lang="en-GB" altLang="it-IT" sz="1400" dirty="0">
                <a:latin typeface="Courier New" pitchFamily="49" charset="0"/>
              </a:rPr>
              <a:t> </a:t>
            </a:r>
            <a:r>
              <a:rPr lang="it-IT" altLang="it-IT" sz="1400" dirty="0">
                <a:latin typeface="Courier New" pitchFamily="49" charset="0"/>
              </a:rPr>
              <a:t>// 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it-IT" altLang="it-IT" sz="1400" dirty="0" err="1">
                <a:latin typeface="Courier New" pitchFamily="49" charset="0"/>
              </a:rPr>
              <a:t>calc</a:t>
            </a:r>
            <a:r>
              <a:rPr lang="it-IT" altLang="it-IT" sz="1400" dirty="0">
                <a:latin typeface="Courier New" pitchFamily="49" charset="0"/>
              </a:rPr>
              <a:t>. valore cifra sul Top of </a:t>
            </a:r>
            <a:r>
              <a:rPr lang="it-IT" altLang="it-IT" sz="1400" dirty="0" err="1">
                <a:latin typeface="Courier New" pitchFamily="49" charset="0"/>
              </a:rPr>
              <a:t>Stack</a:t>
            </a:r>
            <a:endParaRPr lang="it-IT" altLang="it-IT" sz="1400" dirty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     ISUB	   //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atoi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(Top of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Stack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) su Top of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Stack</a:t>
            </a:r>
            <a:endParaRPr lang="it-IT" altLang="it-IT" sz="1400" dirty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     ILOAD </a:t>
            </a:r>
            <a:r>
              <a:rPr lang="it-IT" altLang="it-IT" sz="1400" dirty="0" err="1">
                <a:latin typeface="Courier New" pitchFamily="49" charset="0"/>
              </a:rPr>
              <a:t>num</a:t>
            </a:r>
            <a:r>
              <a:rPr lang="it-IT" altLang="it-IT" sz="1400" dirty="0">
                <a:latin typeface="Courier New" pitchFamily="49" charset="0"/>
              </a:rPr>
              <a:t>   </a:t>
            </a:r>
            <a:r>
              <a:rPr lang="en-GB" altLang="it-IT" sz="1400" dirty="0">
                <a:latin typeface="Courier New" pitchFamily="49" charset="0"/>
              </a:rPr>
              <a:t> //</a:t>
            </a:r>
            <a:r>
              <a:rPr lang="it-IT" altLang="it-IT" sz="1400" dirty="0">
                <a:latin typeface="Courier New" pitchFamily="49" charset="0"/>
              </a:rPr>
              <a:t> </a:t>
            </a:r>
            <a:r>
              <a:rPr lang="en-GB" altLang="it-IT" sz="1400" dirty="0" err="1">
                <a:latin typeface="Courier New" pitchFamily="49" charset="0"/>
              </a:rPr>
              <a:t>carica</a:t>
            </a:r>
            <a:r>
              <a:rPr lang="en-GB" altLang="it-IT" sz="1400" dirty="0">
                <a:latin typeface="Courier New" pitchFamily="49" charset="0"/>
              </a:rPr>
              <a:t> </a:t>
            </a:r>
            <a:r>
              <a:rPr lang="it-IT" altLang="it-IT" sz="1400" dirty="0" err="1">
                <a:latin typeface="Courier New" pitchFamily="49" charset="0"/>
              </a:rPr>
              <a:t>num</a:t>
            </a:r>
            <a:r>
              <a:rPr lang="it-IT" altLang="it-IT" sz="1400" dirty="0">
                <a:latin typeface="Courier New" pitchFamily="49" charset="0"/>
              </a:rPr>
              <a:t> </a:t>
            </a:r>
            <a:r>
              <a:rPr lang="en-GB" altLang="it-IT" sz="1400" dirty="0">
                <a:latin typeface="Courier New" pitchFamily="49" charset="0"/>
              </a:rPr>
              <a:t>e </a:t>
            </a:r>
            <a:r>
              <a:rPr lang="it-IT" altLang="it-IT" sz="1400" dirty="0">
                <a:latin typeface="Courier New" pitchFamily="49" charset="0"/>
              </a:rPr>
              <a:t>somma a sé stesso</a:t>
            </a: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     DUP</a:t>
            </a:r>
            <a:r>
              <a:rPr lang="en-GB" altLang="it-IT" sz="1400" dirty="0">
                <a:latin typeface="Courier New" pitchFamily="49" charset="0"/>
              </a:rPr>
              <a:t>		   // (</a:t>
            </a:r>
            <a:r>
              <a:rPr lang="en-GB" altLang="it-IT" sz="1400" dirty="0" err="1">
                <a:latin typeface="Courier New" pitchFamily="49" charset="0"/>
              </a:rPr>
              <a:t>equivale</a:t>
            </a:r>
            <a:r>
              <a:rPr lang="en-GB" altLang="it-IT" sz="1400" dirty="0">
                <a:latin typeface="Courier New" pitchFamily="49" charset="0"/>
              </a:rPr>
              <a:t> a </a:t>
            </a:r>
            <a:r>
              <a:rPr lang="en-GB" altLang="it-IT" sz="1400" dirty="0" err="1">
                <a:latin typeface="Courier New" pitchFamily="49" charset="0"/>
              </a:rPr>
              <a:t>moltiplicare</a:t>
            </a:r>
            <a:r>
              <a:rPr lang="en-GB" altLang="it-IT" sz="1400" dirty="0">
                <a:latin typeface="Courier New" pitchFamily="49" charset="0"/>
              </a:rPr>
              <a:t> per 2)</a:t>
            </a:r>
            <a:endParaRPr lang="it-IT" altLang="it-IT" sz="1400" dirty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     IADD         // </a:t>
            </a:r>
            <a:r>
              <a:rPr lang="it-IT" altLang="it-IT" sz="1400" dirty="0" err="1">
                <a:latin typeface="Courier New" pitchFamily="49" charset="0"/>
              </a:rPr>
              <a:t>num</a:t>
            </a:r>
            <a:r>
              <a:rPr lang="it-IT" altLang="it-IT" sz="1400" dirty="0">
                <a:latin typeface="Courier New" pitchFamily="49" charset="0"/>
              </a:rPr>
              <a:t>*2 sul Top of </a:t>
            </a:r>
            <a:r>
              <a:rPr lang="it-IT" altLang="it-IT" sz="1400" dirty="0" err="1">
                <a:latin typeface="Courier New" pitchFamily="49" charset="0"/>
              </a:rPr>
              <a:t>Stack</a:t>
            </a:r>
            <a:endParaRPr lang="it-IT" altLang="it-IT" sz="1400" dirty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     IADD        </a:t>
            </a:r>
            <a:r>
              <a:rPr lang="en-GB" altLang="it-IT" sz="1400" dirty="0">
                <a:latin typeface="Courier New" pitchFamily="49" charset="0"/>
              </a:rPr>
              <a:t> </a:t>
            </a:r>
            <a:r>
              <a:rPr lang="it-IT" altLang="it-IT" sz="1400" dirty="0">
                <a:latin typeface="Courier New" pitchFamily="49" charset="0"/>
              </a:rPr>
              <a:t>// </a:t>
            </a:r>
            <a:r>
              <a:rPr lang="it-IT" altLang="it-IT" sz="1400" dirty="0" err="1">
                <a:latin typeface="Courier New" pitchFamily="49" charset="0"/>
              </a:rPr>
              <a:t>num</a:t>
            </a:r>
            <a:r>
              <a:rPr lang="it-IT" altLang="it-IT" sz="1400" dirty="0">
                <a:latin typeface="Courier New" pitchFamily="49" charset="0"/>
              </a:rPr>
              <a:t>*2 + </a:t>
            </a:r>
            <a:r>
              <a:rPr lang="it-IT" altLang="it-IT" sz="1400" dirty="0" err="1">
                <a:latin typeface="Courier New" pitchFamily="49" charset="0"/>
              </a:rPr>
              <a:t>atoi</a:t>
            </a:r>
            <a:r>
              <a:rPr lang="it-IT" altLang="it-IT" sz="1400" dirty="0">
                <a:latin typeface="Courier New" pitchFamily="49" charset="0"/>
              </a:rPr>
              <a:t>(Top of </a:t>
            </a:r>
            <a:r>
              <a:rPr lang="it-IT" altLang="it-IT" sz="1400" dirty="0" err="1">
                <a:latin typeface="Courier New" pitchFamily="49" charset="0"/>
              </a:rPr>
              <a:t>Stack</a:t>
            </a:r>
            <a:r>
              <a:rPr lang="it-IT" altLang="it-IT" sz="1400" dirty="0">
                <a:latin typeface="Courier New" pitchFamily="49" charset="0"/>
              </a:rPr>
              <a:t>)</a:t>
            </a: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     ISTORE </a:t>
            </a:r>
            <a:r>
              <a:rPr lang="it-IT" altLang="it-IT" sz="1400" dirty="0" err="1">
                <a:latin typeface="Courier New" pitchFamily="49" charset="0"/>
              </a:rPr>
              <a:t>num</a:t>
            </a:r>
            <a:r>
              <a:rPr lang="it-IT" altLang="it-IT" sz="1400" dirty="0">
                <a:latin typeface="Courier New" pitchFamily="49" charset="0"/>
              </a:rPr>
              <a:t>   //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num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 =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num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*2 +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atoi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(Top of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Stack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        I</a:t>
            </a:r>
            <a:r>
              <a:rPr lang="en-GB" altLang="it-IT" sz="1400" dirty="0">
                <a:latin typeface="Courier New" pitchFamily="49" charset="0"/>
              </a:rPr>
              <a:t>INC</a:t>
            </a:r>
            <a:r>
              <a:rPr lang="it-IT" altLang="it-IT" sz="1400" dirty="0">
                <a:latin typeface="Courier New" pitchFamily="49" charset="0"/>
              </a:rPr>
              <a:t>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 </a:t>
            </a:r>
            <a:r>
              <a:rPr lang="en-GB" altLang="it-IT" sz="1400" dirty="0">
                <a:latin typeface="Courier New" pitchFamily="49" charset="0"/>
              </a:rPr>
              <a:t>-1 </a:t>
            </a:r>
            <a:r>
              <a:rPr lang="it-IT" altLang="it-IT" sz="1400" dirty="0">
                <a:latin typeface="Courier New" pitchFamily="49" charset="0"/>
              </a:rPr>
              <a:t>//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cont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--</a:t>
            </a:r>
            <a:r>
              <a:rPr lang="it-IT" altLang="it-IT" sz="1400" dirty="0"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GB" altLang="it-IT" sz="1400" dirty="0">
                <a:latin typeface="Courier New" pitchFamily="49" charset="0"/>
              </a:rPr>
              <a:t>	  </a:t>
            </a:r>
            <a:r>
              <a:rPr lang="en-GB" altLang="it-IT" sz="1400" dirty="0" smtClean="0">
                <a:latin typeface="Courier New" pitchFamily="49" charset="0"/>
              </a:rPr>
              <a:t>  </a:t>
            </a:r>
            <a:r>
              <a:rPr lang="it-IT" altLang="it-IT" sz="1400" dirty="0" smtClean="0">
                <a:latin typeface="Courier New" pitchFamily="49" charset="0"/>
              </a:rPr>
              <a:t>GOTO </a:t>
            </a:r>
            <a:r>
              <a:rPr lang="it-IT" altLang="it-IT" sz="1400" dirty="0">
                <a:latin typeface="Courier New" pitchFamily="49" charset="0"/>
              </a:rPr>
              <a:t>Ciclo   // 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}</a:t>
            </a:r>
            <a:r>
              <a:rPr lang="it-IT" altLang="it-IT" sz="1400" dirty="0">
                <a:latin typeface="Courier New" pitchFamily="49" charset="0"/>
              </a:rPr>
              <a:t> salta a inizio ciclo </a:t>
            </a:r>
            <a:endParaRPr lang="en-GB" altLang="it-IT" sz="1400" dirty="0">
              <a:latin typeface="Courier New" pitchFamily="49" charset="0"/>
            </a:endParaRPr>
          </a:p>
          <a:p>
            <a:pPr eaLnBrk="1" hangingPunct="1"/>
            <a:r>
              <a:rPr lang="it-IT" altLang="it-IT" sz="1400" dirty="0">
                <a:latin typeface="Courier New" pitchFamily="49" charset="0"/>
              </a:rPr>
              <a:t>Fine:   HALT         // fine </a:t>
            </a:r>
          </a:p>
        </p:txBody>
      </p:sp>
      <p:sp>
        <p:nvSpPr>
          <p:cNvPr id="51205" name="CasellaDiTesto 4"/>
          <p:cNvSpPr txBox="1">
            <a:spLocks noChangeArrowheads="1"/>
          </p:cNvSpPr>
          <p:nvPr/>
        </p:nvSpPr>
        <p:spPr bwMode="auto">
          <a:xfrm>
            <a:off x="5543550" y="1166112"/>
            <a:ext cx="36004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it-IT" altLang="it-IT" sz="1600" b="1" dirty="0" smtClean="0">
                <a:latin typeface="Arial" charset="0"/>
              </a:rPr>
              <a:t>Pseudocodice C</a:t>
            </a:r>
          </a:p>
          <a:p>
            <a:pPr eaLnBrk="1" hangingPunct="1"/>
            <a:r>
              <a:rPr lang="it-IT" altLang="it-IT" sz="1600" dirty="0" err="1" smtClean="0">
                <a:latin typeface="Arial" charset="0"/>
              </a:rPr>
              <a:t>num</a:t>
            </a:r>
            <a:r>
              <a:rPr lang="it-IT" altLang="it-IT" sz="1600" dirty="0" smtClean="0">
                <a:latin typeface="Arial" charset="0"/>
              </a:rPr>
              <a:t>=0</a:t>
            </a:r>
            <a:r>
              <a:rPr lang="it-IT" altLang="it-IT" sz="1600" dirty="0">
                <a:latin typeface="Arial" charset="0"/>
              </a:rPr>
              <a:t>; </a:t>
            </a:r>
            <a:r>
              <a:rPr lang="it-IT" altLang="it-IT" sz="1600" dirty="0" err="1">
                <a:latin typeface="Arial" charset="0"/>
              </a:rPr>
              <a:t>cont</a:t>
            </a:r>
            <a:r>
              <a:rPr lang="it-IT" altLang="it-IT" sz="1600" dirty="0">
                <a:latin typeface="Arial" charset="0"/>
              </a:rPr>
              <a:t>=8;</a:t>
            </a:r>
          </a:p>
          <a:p>
            <a:pPr eaLnBrk="1" hangingPunct="1"/>
            <a:r>
              <a:rPr lang="it-IT" altLang="it-IT" sz="1600" dirty="0">
                <a:solidFill>
                  <a:srgbClr val="FF0000"/>
                </a:solidFill>
                <a:latin typeface="Arial" charset="0"/>
              </a:rPr>
              <a:t>[Ciclo:]</a:t>
            </a:r>
            <a:endParaRPr lang="it-IT" altLang="it-IT" sz="1600" dirty="0">
              <a:latin typeface="Arial" charset="0"/>
            </a:endParaRPr>
          </a:p>
          <a:p>
            <a:pPr eaLnBrk="1" hangingPunct="1"/>
            <a:r>
              <a:rPr lang="it-IT" altLang="it-IT" sz="1600" dirty="0" err="1">
                <a:latin typeface="Arial" charset="0"/>
              </a:rPr>
              <a:t>while</a:t>
            </a:r>
            <a:r>
              <a:rPr lang="it-IT" altLang="it-IT" sz="1600" dirty="0">
                <a:latin typeface="Arial" charset="0"/>
              </a:rPr>
              <a:t>   </a:t>
            </a:r>
            <a:r>
              <a:rPr lang="it-IT" altLang="it-IT" sz="1600" dirty="0" err="1">
                <a:latin typeface="Arial" charset="0"/>
              </a:rPr>
              <a:t>not</a:t>
            </a:r>
            <a:r>
              <a:rPr lang="it-IT" altLang="it-IT" sz="1600" dirty="0">
                <a:latin typeface="Arial" charset="0"/>
              </a:rPr>
              <a:t>(</a:t>
            </a:r>
            <a:r>
              <a:rPr lang="it-IT" altLang="it-IT" sz="1600" dirty="0" err="1">
                <a:latin typeface="Arial" charset="0"/>
              </a:rPr>
              <a:t>cont</a:t>
            </a:r>
            <a:r>
              <a:rPr lang="it-IT" altLang="it-IT" sz="1600" dirty="0">
                <a:latin typeface="Arial" charset="0"/>
              </a:rPr>
              <a:t>==0)</a:t>
            </a:r>
            <a:endParaRPr lang="it-IT" altLang="it-IT" sz="1600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r>
              <a:rPr lang="it-IT" altLang="it-IT" sz="1600" dirty="0">
                <a:latin typeface="Arial" charset="0"/>
              </a:rPr>
              <a:t>{ </a:t>
            </a:r>
            <a:r>
              <a:rPr lang="it-IT" altLang="it-IT" sz="1600" dirty="0" err="1">
                <a:latin typeface="Arial" charset="0"/>
              </a:rPr>
              <a:t>num</a:t>
            </a:r>
            <a:r>
              <a:rPr lang="it-IT" altLang="it-IT" sz="1600" dirty="0">
                <a:latin typeface="Arial" charset="0"/>
              </a:rPr>
              <a:t>=(</a:t>
            </a:r>
            <a:r>
              <a:rPr lang="it-IT" altLang="it-IT" sz="1600" dirty="0" err="1">
                <a:latin typeface="Arial" charset="0"/>
              </a:rPr>
              <a:t>num+num</a:t>
            </a:r>
            <a:r>
              <a:rPr lang="it-IT" altLang="it-IT" sz="1600" dirty="0">
                <a:latin typeface="Arial" charset="0"/>
              </a:rPr>
              <a:t>)+</a:t>
            </a:r>
          </a:p>
          <a:p>
            <a:pPr eaLnBrk="1" hangingPunct="1"/>
            <a:r>
              <a:rPr lang="it-IT" altLang="it-IT" sz="1600" dirty="0">
                <a:latin typeface="Arial" charset="0"/>
              </a:rPr>
              <a:t>                </a:t>
            </a:r>
            <a:r>
              <a:rPr lang="it-IT" altLang="it-IT" sz="1600" dirty="0" err="1">
                <a:latin typeface="Arial" charset="0"/>
              </a:rPr>
              <a:t>atoi</a:t>
            </a:r>
            <a:r>
              <a:rPr lang="it-IT" altLang="it-IT" sz="1600" dirty="0">
                <a:latin typeface="Arial" charset="0"/>
              </a:rPr>
              <a:t>(Top of  </a:t>
            </a:r>
            <a:r>
              <a:rPr lang="it-IT" altLang="it-IT" sz="1600" dirty="0" err="1">
                <a:latin typeface="Arial" charset="0"/>
              </a:rPr>
              <a:t>Stack</a:t>
            </a:r>
            <a:r>
              <a:rPr lang="it-IT" altLang="it-IT" sz="1600" dirty="0">
                <a:latin typeface="Arial" charset="0"/>
              </a:rPr>
              <a:t>);</a:t>
            </a:r>
          </a:p>
          <a:p>
            <a:pPr eaLnBrk="1" hangingPunct="1"/>
            <a:r>
              <a:rPr lang="it-IT" altLang="it-IT" sz="1600" dirty="0">
                <a:latin typeface="Arial" charset="0"/>
              </a:rPr>
              <a:t>   </a:t>
            </a:r>
            <a:r>
              <a:rPr lang="it-IT" altLang="it-IT" sz="1600" dirty="0" err="1">
                <a:latin typeface="Arial" charset="0"/>
              </a:rPr>
              <a:t>cont</a:t>
            </a:r>
            <a:r>
              <a:rPr lang="it-IT" altLang="it-IT" sz="1600" dirty="0">
                <a:latin typeface="Arial" charset="0"/>
              </a:rPr>
              <a:t>--;</a:t>
            </a:r>
          </a:p>
          <a:p>
            <a:pPr eaLnBrk="1" hangingPunct="1"/>
            <a:r>
              <a:rPr lang="it-IT" altLang="it-IT" sz="1600" dirty="0">
                <a:latin typeface="Arial" charset="0"/>
              </a:rPr>
              <a:t>}</a:t>
            </a:r>
          </a:p>
          <a:p>
            <a:pPr eaLnBrk="1" hangingPunct="1"/>
            <a:r>
              <a:rPr lang="it-IT" altLang="it-IT" sz="1600" dirty="0">
                <a:solidFill>
                  <a:srgbClr val="FF0000"/>
                </a:solidFill>
                <a:latin typeface="Arial" charset="0"/>
              </a:rPr>
              <a:t>[Fine:]</a:t>
            </a:r>
            <a:endParaRPr lang="it-IT" altLang="it-IT" sz="1600" dirty="0">
              <a:latin typeface="Arial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07174" y="143856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it-IT" sz="1400" dirty="0">
                <a:latin typeface="Courier New" pitchFamily="49" charset="0"/>
              </a:rPr>
              <a:t>// CODICE CHE  </a:t>
            </a:r>
          </a:p>
          <a:p>
            <a:r>
              <a:rPr lang="en-GB" altLang="it-IT" sz="1400" dirty="0" smtClean="0">
                <a:latin typeface="Courier New" pitchFamily="49" charset="0"/>
              </a:rPr>
              <a:t>// </a:t>
            </a:r>
            <a:r>
              <a:rPr lang="en-GB" altLang="it-IT" sz="1400" dirty="0">
                <a:latin typeface="Courier New" pitchFamily="49" charset="0"/>
              </a:rPr>
              <a:t>PREPARA I CARATTERI </a:t>
            </a:r>
          </a:p>
          <a:p>
            <a:r>
              <a:rPr lang="en-GB" altLang="it-IT" sz="1400" dirty="0" smtClean="0">
                <a:latin typeface="Courier New" pitchFamily="49" charset="0"/>
              </a:rPr>
              <a:t>// </a:t>
            </a:r>
            <a:r>
              <a:rPr lang="en-GB" altLang="it-IT" sz="1400" dirty="0">
                <a:latin typeface="Courier New" pitchFamily="49" charset="0"/>
              </a:rPr>
              <a:t>SULLO STACK</a:t>
            </a:r>
            <a:endParaRPr lang="en-GB" altLang="it-IT" sz="1400" dirty="0">
              <a:latin typeface="Courier New" pitchFamily="49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836358" y="217722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it-IT" sz="1400" dirty="0">
                <a:latin typeface="Courier New" pitchFamily="49" charset="0"/>
              </a:rPr>
              <a:t>BIPUSH 0</a:t>
            </a:r>
          </a:p>
          <a:p>
            <a:r>
              <a:rPr lang="it-IT" altLang="it-IT" sz="1400" dirty="0" smtClean="0">
                <a:latin typeface="Courier New" pitchFamily="49" charset="0"/>
              </a:rPr>
              <a:t>ISTORE </a:t>
            </a:r>
            <a:r>
              <a:rPr lang="it-IT" altLang="it-IT" sz="1400" dirty="0" err="1">
                <a:latin typeface="Courier New" pitchFamily="49" charset="0"/>
              </a:rPr>
              <a:t>num</a:t>
            </a:r>
            <a:r>
              <a:rPr lang="it-IT" altLang="it-IT" sz="1400" dirty="0">
                <a:latin typeface="Courier New" pitchFamily="49" charset="0"/>
              </a:rPr>
              <a:t>   //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num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 = 0</a:t>
            </a:r>
          </a:p>
          <a:p>
            <a:r>
              <a:rPr lang="it-IT" altLang="it-IT" sz="1400" dirty="0" smtClean="0">
                <a:latin typeface="Courier New" pitchFamily="49" charset="0"/>
              </a:rPr>
              <a:t>BIPUSH </a:t>
            </a:r>
            <a:r>
              <a:rPr lang="it-IT" altLang="it-IT" sz="1400" dirty="0">
                <a:latin typeface="Courier New" pitchFamily="49" charset="0"/>
              </a:rPr>
              <a:t>8</a:t>
            </a:r>
          </a:p>
          <a:p>
            <a:r>
              <a:rPr lang="it-IT" altLang="it-IT" sz="1400" dirty="0" smtClean="0">
                <a:latin typeface="Courier New" pitchFamily="49" charset="0"/>
              </a:rPr>
              <a:t>ISTORE </a:t>
            </a:r>
            <a:r>
              <a:rPr lang="it-IT" altLang="it-IT" sz="1400" dirty="0" err="1">
                <a:latin typeface="Courier New" pitchFamily="49" charset="0"/>
              </a:rPr>
              <a:t>cont</a:t>
            </a:r>
            <a:r>
              <a:rPr lang="it-IT" altLang="it-IT" sz="1400" dirty="0">
                <a:latin typeface="Courier New" pitchFamily="49" charset="0"/>
              </a:rPr>
              <a:t>  // </a:t>
            </a:r>
            <a:r>
              <a:rPr lang="it-IT" altLang="it-IT" sz="1400" dirty="0" err="1">
                <a:solidFill>
                  <a:srgbClr val="FF0000"/>
                </a:solidFill>
                <a:latin typeface="Courier New" pitchFamily="49" charset="0"/>
              </a:rPr>
              <a:t>cont</a:t>
            </a:r>
            <a:r>
              <a:rPr lang="it-IT" altLang="it-IT" sz="1400" dirty="0">
                <a:solidFill>
                  <a:srgbClr val="FF0000"/>
                </a:solidFill>
                <a:latin typeface="Courier New" pitchFamily="49" charset="0"/>
              </a:rPr>
              <a:t> = 8</a:t>
            </a:r>
            <a:endParaRPr lang="it-IT" altLang="it-IT" sz="140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725862" y="2197080"/>
            <a:ext cx="1353312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Salviamo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it-IT" altLang="it-IT" dirty="0" err="1">
                <a:latin typeface="Arial" charset="0"/>
              </a:rPr>
              <a:t>num</a:t>
            </a:r>
            <a:r>
              <a:rPr lang="it-IT" altLang="it-IT" dirty="0">
                <a:latin typeface="Arial" charset="0"/>
              </a:rPr>
              <a:t>=0; </a:t>
            </a:r>
            <a:r>
              <a:rPr lang="it-IT" altLang="it-IT" dirty="0" err="1" smtClean="0">
                <a:latin typeface="Arial" charset="0"/>
              </a:rPr>
              <a:t>cont</a:t>
            </a:r>
            <a:r>
              <a:rPr lang="it-IT" altLang="it-IT" dirty="0" smtClean="0">
                <a:latin typeface="Arial" charset="0"/>
              </a:rPr>
              <a:t>=8;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785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00"/>
    </mc:Choice>
    <mc:Fallback>
      <p:transition spd="slow" advTm="9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1204" grpId="0" animBg="1"/>
      <p:bldP spid="2" grpId="0"/>
      <p:bldP spid="3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Ricapitoliamo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008" y="1498014"/>
            <a:ext cx="8229600" cy="4525963"/>
          </a:xfrm>
        </p:spPr>
        <p:txBody>
          <a:bodyPr/>
          <a:lstStyle/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visto</a:t>
            </a:r>
            <a:r>
              <a:rPr lang="en-US" dirty="0" smtClean="0"/>
              <a:t> </a:t>
            </a:r>
            <a:r>
              <a:rPr lang="en-US" dirty="0" err="1" smtClean="0"/>
              <a:t>nella</a:t>
            </a:r>
            <a:r>
              <a:rPr lang="en-US" dirty="0" smtClean="0"/>
              <a:t> prima </a:t>
            </a:r>
            <a:r>
              <a:rPr lang="en-US" dirty="0" err="1" smtClean="0"/>
              <a:t>lezione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Come </a:t>
            </a:r>
            <a:r>
              <a:rPr lang="en-US" dirty="0" err="1" smtClean="0"/>
              <a:t>funziona</a:t>
            </a:r>
            <a:r>
              <a:rPr lang="en-US" dirty="0" smtClean="0"/>
              <a:t> la CPU                </a:t>
            </a:r>
            <a:r>
              <a:rPr lang="en-US" dirty="0" err="1" smtClean="0"/>
              <a:t>Livelli</a:t>
            </a:r>
            <a:r>
              <a:rPr lang="en-US" dirty="0" smtClean="0"/>
              <a:t> di </a:t>
            </a:r>
            <a:r>
              <a:rPr lang="en-US" dirty="0" err="1" smtClean="0"/>
              <a:t>astrazione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02" y="2506854"/>
            <a:ext cx="3951478" cy="242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sellaDiTesto 6"/>
          <p:cNvSpPr txBox="1">
            <a:spLocks noChangeArrowheads="1"/>
          </p:cNvSpPr>
          <p:nvPr/>
        </p:nvSpPr>
        <p:spPr bwMode="auto">
          <a:xfrm>
            <a:off x="1947672" y="2506854"/>
            <a:ext cx="273685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it-IT" altLang="en-US" sz="1600" dirty="0" err="1"/>
              <a:t>while</a:t>
            </a:r>
            <a:r>
              <a:rPr lang="it-IT" altLang="en-US" sz="1600" dirty="0"/>
              <a:t> (</a:t>
            </a:r>
            <a:r>
              <a:rPr lang="it-IT" altLang="en-US" sz="1600" dirty="0" err="1"/>
              <a:t>cpu-running</a:t>
            </a:r>
            <a:r>
              <a:rPr lang="it-IT" altLang="en-US" sz="1600" dirty="0"/>
              <a:t>)</a:t>
            </a:r>
          </a:p>
          <a:p>
            <a:r>
              <a:rPr lang="it-IT" altLang="en-US" sz="1600" dirty="0"/>
              <a:t>{  </a:t>
            </a:r>
            <a:r>
              <a:rPr lang="it-IT" altLang="en-US" sz="1600" dirty="0" err="1"/>
              <a:t>fetch</a:t>
            </a:r>
            <a:r>
              <a:rPr lang="it-IT" altLang="en-US" sz="1600" dirty="0"/>
              <a:t> </a:t>
            </a:r>
          </a:p>
          <a:p>
            <a:r>
              <a:rPr lang="it-IT" altLang="en-US" sz="1600" dirty="0"/>
              <a:t>   </a:t>
            </a:r>
            <a:r>
              <a:rPr lang="it-IT" altLang="en-US" sz="1600" dirty="0" err="1"/>
              <a:t>decode</a:t>
            </a:r>
            <a:endParaRPr lang="it-IT" altLang="en-US" sz="1600" dirty="0"/>
          </a:p>
          <a:p>
            <a:r>
              <a:rPr lang="it-IT" altLang="en-US" sz="1600" dirty="0"/>
              <a:t>   </a:t>
            </a:r>
            <a:r>
              <a:rPr lang="it-IT" altLang="en-US" sz="1600" dirty="0" err="1"/>
              <a:t>execute</a:t>
            </a:r>
            <a:endParaRPr lang="it-IT" altLang="en-US" sz="1600" dirty="0"/>
          </a:p>
          <a:p>
            <a:r>
              <a:rPr lang="it-IT" altLang="en-US" sz="1600" dirty="0"/>
              <a:t>}</a:t>
            </a:r>
            <a:endParaRPr lang="en-US" altLang="en-US" sz="1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85" y="2644797"/>
            <a:ext cx="4961763" cy="384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1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34"/>
    </mc:Choice>
    <mc:Fallback>
      <p:transition spd="slow" advTm="7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441325" y="840169"/>
            <a:ext cx="8397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6: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Conta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numero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di bit a 1 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una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parola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X di 32 bit.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valore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X è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memorizzato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nella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Const. Pool in VALX.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Risultato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in cont.</a:t>
            </a:r>
            <a:endParaRPr lang="it-IT" altLang="it-IT" sz="2000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52228" name="Rectangle 37"/>
          <p:cNvSpPr>
            <a:spLocks noChangeArrowheads="1"/>
          </p:cNvSpPr>
          <p:nvPr/>
        </p:nvSpPr>
        <p:spPr bwMode="auto">
          <a:xfrm>
            <a:off x="457200" y="1514856"/>
            <a:ext cx="868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</a:pP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Suggerimento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: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il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bit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più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significativo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si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può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facilmente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testare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( x&lt;0 ). Per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gli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altri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bit,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basta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farli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scorrere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(shift a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sinistra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, x = x*2) in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modo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da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farli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passare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tutti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 in prima </a:t>
            </a:r>
            <a:r>
              <a:rPr lang="en-GB" altLang="it-IT" i="1" dirty="0" err="1">
                <a:solidFill>
                  <a:srgbClr val="000099"/>
                </a:solidFill>
                <a:cs typeface="Arial" charset="0"/>
              </a:rPr>
              <a:t>posizione</a:t>
            </a:r>
            <a:r>
              <a:rPr lang="en-GB" altLang="it-IT" i="1" dirty="0">
                <a:solidFill>
                  <a:srgbClr val="000099"/>
                </a:solidFill>
                <a:cs typeface="Arial" charset="0"/>
              </a:rPr>
              <a:t>.</a:t>
            </a:r>
            <a:endParaRPr lang="it-IT" altLang="it-IT" i="1" dirty="0">
              <a:solidFill>
                <a:srgbClr val="000099"/>
              </a:solidFill>
              <a:cs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26"/>
    </mc:Choice>
    <mc:Fallback>
      <p:transition spd="slow" advTm="72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 rot="5400000">
            <a:off x="-3314700" y="307023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6: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esempio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su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16 bit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371600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252" name="Rectangle 6"/>
          <p:cNvSpPr>
            <a:spLocks noChangeArrowheads="1"/>
          </p:cNvSpPr>
          <p:nvPr/>
        </p:nvSpPr>
        <p:spPr bwMode="auto">
          <a:xfrm>
            <a:off x="1676400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1</a:t>
            </a:r>
          </a:p>
        </p:txBody>
      </p:sp>
      <p:sp>
        <p:nvSpPr>
          <p:cNvPr id="53253" name="Rectangle 7"/>
          <p:cNvSpPr>
            <a:spLocks noChangeArrowheads="1"/>
          </p:cNvSpPr>
          <p:nvPr/>
        </p:nvSpPr>
        <p:spPr bwMode="auto">
          <a:xfrm>
            <a:off x="1981200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sp>
        <p:nvSpPr>
          <p:cNvPr id="53254" name="Rectangle 8"/>
          <p:cNvSpPr>
            <a:spLocks noChangeArrowheads="1"/>
          </p:cNvSpPr>
          <p:nvPr/>
        </p:nvSpPr>
        <p:spPr bwMode="auto">
          <a:xfrm>
            <a:off x="2286000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1</a:t>
            </a:r>
          </a:p>
        </p:txBody>
      </p:sp>
      <p:sp>
        <p:nvSpPr>
          <p:cNvPr id="53255" name="Rectangle 9"/>
          <p:cNvSpPr>
            <a:spLocks noChangeArrowheads="1"/>
          </p:cNvSpPr>
          <p:nvPr/>
        </p:nvSpPr>
        <p:spPr bwMode="auto">
          <a:xfrm>
            <a:off x="2590800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1</a:t>
            </a:r>
          </a:p>
        </p:txBody>
      </p:sp>
      <p:sp>
        <p:nvSpPr>
          <p:cNvPr id="53256" name="Rectangle 10"/>
          <p:cNvSpPr>
            <a:spLocks noChangeArrowheads="1"/>
          </p:cNvSpPr>
          <p:nvPr/>
        </p:nvSpPr>
        <p:spPr bwMode="auto">
          <a:xfrm>
            <a:off x="2895600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sp>
        <p:nvSpPr>
          <p:cNvPr id="53257" name="Rectangle 11"/>
          <p:cNvSpPr>
            <a:spLocks noChangeArrowheads="1"/>
          </p:cNvSpPr>
          <p:nvPr/>
        </p:nvSpPr>
        <p:spPr bwMode="auto">
          <a:xfrm>
            <a:off x="3200400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1</a:t>
            </a:r>
          </a:p>
        </p:txBody>
      </p:sp>
      <p:sp>
        <p:nvSpPr>
          <p:cNvPr id="53258" name="Rectangle 12"/>
          <p:cNvSpPr>
            <a:spLocks noChangeArrowheads="1"/>
          </p:cNvSpPr>
          <p:nvPr/>
        </p:nvSpPr>
        <p:spPr bwMode="auto">
          <a:xfrm>
            <a:off x="3503613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sp>
        <p:nvSpPr>
          <p:cNvPr id="53259" name="Rectangle 13"/>
          <p:cNvSpPr>
            <a:spLocks noChangeArrowheads="1"/>
          </p:cNvSpPr>
          <p:nvPr/>
        </p:nvSpPr>
        <p:spPr bwMode="auto">
          <a:xfrm>
            <a:off x="3808413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1</a:t>
            </a:r>
          </a:p>
        </p:txBody>
      </p:sp>
      <p:sp>
        <p:nvSpPr>
          <p:cNvPr id="53260" name="Rectangle 14"/>
          <p:cNvSpPr>
            <a:spLocks noChangeArrowheads="1"/>
          </p:cNvSpPr>
          <p:nvPr/>
        </p:nvSpPr>
        <p:spPr bwMode="auto">
          <a:xfrm>
            <a:off x="4113213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sp>
        <p:nvSpPr>
          <p:cNvPr id="53261" name="Rectangle 15"/>
          <p:cNvSpPr>
            <a:spLocks noChangeArrowheads="1"/>
          </p:cNvSpPr>
          <p:nvPr/>
        </p:nvSpPr>
        <p:spPr bwMode="auto">
          <a:xfrm>
            <a:off x="4418013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sp>
        <p:nvSpPr>
          <p:cNvPr id="53262" name="Rectangle 16"/>
          <p:cNvSpPr>
            <a:spLocks noChangeArrowheads="1"/>
          </p:cNvSpPr>
          <p:nvPr/>
        </p:nvSpPr>
        <p:spPr bwMode="auto">
          <a:xfrm>
            <a:off x="4722813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sp>
        <p:nvSpPr>
          <p:cNvPr id="53263" name="Rectangle 17"/>
          <p:cNvSpPr>
            <a:spLocks noChangeArrowheads="1"/>
          </p:cNvSpPr>
          <p:nvPr/>
        </p:nvSpPr>
        <p:spPr bwMode="auto">
          <a:xfrm>
            <a:off x="5027613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sp>
        <p:nvSpPr>
          <p:cNvPr id="53264" name="Rectangle 18"/>
          <p:cNvSpPr>
            <a:spLocks noChangeArrowheads="1"/>
          </p:cNvSpPr>
          <p:nvPr/>
        </p:nvSpPr>
        <p:spPr bwMode="auto">
          <a:xfrm>
            <a:off x="5332413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sp>
        <p:nvSpPr>
          <p:cNvPr id="53265" name="Rectangle 19"/>
          <p:cNvSpPr>
            <a:spLocks noChangeArrowheads="1"/>
          </p:cNvSpPr>
          <p:nvPr/>
        </p:nvSpPr>
        <p:spPr bwMode="auto">
          <a:xfrm>
            <a:off x="5635625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sp>
        <p:nvSpPr>
          <p:cNvPr id="53266" name="Text Box 35"/>
          <p:cNvSpPr txBox="1">
            <a:spLocks noChangeArrowheads="1"/>
          </p:cNvSpPr>
          <p:nvPr/>
        </p:nvSpPr>
        <p:spPr bwMode="auto">
          <a:xfrm>
            <a:off x="685800" y="762000"/>
            <a:ext cx="542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it-IT" altLang="it-IT" sz="2000">
                <a:latin typeface="Arial" charset="0"/>
              </a:rPr>
              <a:t>x =</a:t>
            </a:r>
          </a:p>
        </p:txBody>
      </p:sp>
      <p:sp>
        <p:nvSpPr>
          <p:cNvPr id="53267" name="Rectangle 36"/>
          <p:cNvSpPr>
            <a:spLocks noChangeArrowheads="1"/>
          </p:cNvSpPr>
          <p:nvPr/>
        </p:nvSpPr>
        <p:spPr bwMode="auto">
          <a:xfrm>
            <a:off x="6248400" y="7620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it-IT" altLang="it-IT"/>
              <a:t>cont = 0 </a:t>
            </a:r>
          </a:p>
        </p:txBody>
      </p:sp>
      <p:sp>
        <p:nvSpPr>
          <p:cNvPr id="53268" name="Line 37"/>
          <p:cNvSpPr>
            <a:spLocks noChangeShapeType="1"/>
          </p:cNvSpPr>
          <p:nvPr/>
        </p:nvSpPr>
        <p:spPr bwMode="auto">
          <a:xfrm flipV="1">
            <a:off x="1524000" y="1143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9" name="Line 38"/>
          <p:cNvSpPr>
            <a:spLocks noChangeShapeType="1"/>
          </p:cNvSpPr>
          <p:nvPr/>
        </p:nvSpPr>
        <p:spPr bwMode="auto">
          <a:xfrm>
            <a:off x="1524000" y="144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0" name="Text Box 39"/>
          <p:cNvSpPr txBox="1">
            <a:spLocks noChangeArrowheads="1"/>
          </p:cNvSpPr>
          <p:nvPr/>
        </p:nvSpPr>
        <p:spPr bwMode="auto">
          <a:xfrm>
            <a:off x="2209800" y="1219200"/>
            <a:ext cx="754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it-IT" altLang="it-IT" sz="2000">
                <a:latin typeface="Arial" charset="0"/>
              </a:rPr>
              <a:t>x &gt; 0</a:t>
            </a:r>
          </a:p>
        </p:txBody>
      </p:sp>
      <p:sp>
        <p:nvSpPr>
          <p:cNvPr id="53271" name="Rectangle 141"/>
          <p:cNvSpPr>
            <a:spLocks noChangeArrowheads="1"/>
          </p:cNvSpPr>
          <p:nvPr/>
        </p:nvSpPr>
        <p:spPr bwMode="auto">
          <a:xfrm>
            <a:off x="5929313" y="838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/>
              <a:t>0</a:t>
            </a:r>
          </a:p>
        </p:txBody>
      </p:sp>
      <p:grpSp>
        <p:nvGrpSpPr>
          <p:cNvPr id="2" name="Group 147"/>
          <p:cNvGrpSpPr>
            <a:grpSpLocks/>
          </p:cNvGrpSpPr>
          <p:nvPr/>
        </p:nvGrpSpPr>
        <p:grpSpPr bwMode="auto">
          <a:xfrm>
            <a:off x="685800" y="1204913"/>
            <a:ext cx="8218489" cy="1477964"/>
            <a:chOff x="432" y="759"/>
            <a:chExt cx="5177" cy="931"/>
          </a:xfrm>
        </p:grpSpPr>
        <p:grpSp>
          <p:nvGrpSpPr>
            <p:cNvPr id="53370" name="Group 135"/>
            <p:cNvGrpSpPr>
              <a:grpSpLocks/>
            </p:cNvGrpSpPr>
            <p:nvPr/>
          </p:nvGrpSpPr>
          <p:grpSpPr bwMode="auto">
            <a:xfrm>
              <a:off x="432" y="759"/>
              <a:ext cx="5177" cy="931"/>
              <a:chOff x="432" y="759"/>
              <a:chExt cx="5177" cy="931"/>
            </a:xfrm>
          </p:grpSpPr>
          <p:sp>
            <p:nvSpPr>
              <p:cNvPr id="53372" name="Rectangle 20"/>
              <p:cNvSpPr>
                <a:spLocks noChangeArrowheads="1"/>
              </p:cNvSpPr>
              <p:nvPr/>
            </p:nvSpPr>
            <p:spPr bwMode="auto">
              <a:xfrm>
                <a:off x="3562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73" name="Rectangle 21"/>
              <p:cNvSpPr>
                <a:spLocks noChangeArrowheads="1"/>
              </p:cNvSpPr>
              <p:nvPr/>
            </p:nvSpPr>
            <p:spPr bwMode="auto">
              <a:xfrm>
                <a:off x="864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53374" name="Rectangle 22"/>
              <p:cNvSpPr>
                <a:spLocks noChangeArrowheads="1"/>
              </p:cNvSpPr>
              <p:nvPr/>
            </p:nvSpPr>
            <p:spPr bwMode="auto">
              <a:xfrm>
                <a:off x="1058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75" name="Rectangle 23"/>
              <p:cNvSpPr>
                <a:spLocks noChangeArrowheads="1"/>
              </p:cNvSpPr>
              <p:nvPr/>
            </p:nvSpPr>
            <p:spPr bwMode="auto">
              <a:xfrm>
                <a:off x="1252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76" name="Rectangle 24"/>
              <p:cNvSpPr>
                <a:spLocks noChangeArrowheads="1"/>
              </p:cNvSpPr>
              <p:nvPr/>
            </p:nvSpPr>
            <p:spPr bwMode="auto">
              <a:xfrm>
                <a:off x="1446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77" name="Rectangle 25"/>
              <p:cNvSpPr>
                <a:spLocks noChangeArrowheads="1"/>
              </p:cNvSpPr>
              <p:nvPr/>
            </p:nvSpPr>
            <p:spPr bwMode="auto">
              <a:xfrm>
                <a:off x="1640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78" name="Rectangle 26"/>
              <p:cNvSpPr>
                <a:spLocks noChangeArrowheads="1"/>
              </p:cNvSpPr>
              <p:nvPr/>
            </p:nvSpPr>
            <p:spPr bwMode="auto">
              <a:xfrm>
                <a:off x="1834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79" name="Rectangle 27"/>
              <p:cNvSpPr>
                <a:spLocks noChangeArrowheads="1"/>
              </p:cNvSpPr>
              <p:nvPr/>
            </p:nvSpPr>
            <p:spPr bwMode="auto">
              <a:xfrm>
                <a:off x="2028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80" name="Rectangle 28"/>
              <p:cNvSpPr>
                <a:spLocks noChangeArrowheads="1"/>
              </p:cNvSpPr>
              <p:nvPr/>
            </p:nvSpPr>
            <p:spPr bwMode="auto">
              <a:xfrm>
                <a:off x="2222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81" name="Rectangle 29"/>
              <p:cNvSpPr>
                <a:spLocks noChangeArrowheads="1"/>
              </p:cNvSpPr>
              <p:nvPr/>
            </p:nvSpPr>
            <p:spPr bwMode="auto">
              <a:xfrm>
                <a:off x="2416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82" name="Rectangle 30"/>
              <p:cNvSpPr>
                <a:spLocks noChangeArrowheads="1"/>
              </p:cNvSpPr>
              <p:nvPr/>
            </p:nvSpPr>
            <p:spPr bwMode="auto">
              <a:xfrm>
                <a:off x="2610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83" name="Rectangle 31"/>
              <p:cNvSpPr>
                <a:spLocks noChangeArrowheads="1"/>
              </p:cNvSpPr>
              <p:nvPr/>
            </p:nvSpPr>
            <p:spPr bwMode="auto">
              <a:xfrm>
                <a:off x="2795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84" name="Rectangle 32"/>
              <p:cNvSpPr>
                <a:spLocks noChangeArrowheads="1"/>
              </p:cNvSpPr>
              <p:nvPr/>
            </p:nvSpPr>
            <p:spPr bwMode="auto">
              <a:xfrm>
                <a:off x="2989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85" name="Rectangle 33"/>
              <p:cNvSpPr>
                <a:spLocks noChangeArrowheads="1"/>
              </p:cNvSpPr>
              <p:nvPr/>
            </p:nvSpPr>
            <p:spPr bwMode="auto">
              <a:xfrm>
                <a:off x="3183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86" name="Rectangle 34"/>
              <p:cNvSpPr>
                <a:spLocks noChangeArrowheads="1"/>
              </p:cNvSpPr>
              <p:nvPr/>
            </p:nvSpPr>
            <p:spPr bwMode="auto">
              <a:xfrm>
                <a:off x="3377" y="1200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87" name="Line 40"/>
              <p:cNvSpPr>
                <a:spLocks noChangeShapeType="1"/>
              </p:cNvSpPr>
              <p:nvPr/>
            </p:nvSpPr>
            <p:spPr bwMode="auto">
              <a:xfrm flipV="1">
                <a:off x="960" y="139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8" name="Line 41"/>
              <p:cNvSpPr>
                <a:spLocks noChangeShapeType="1"/>
              </p:cNvSpPr>
              <p:nvPr/>
            </p:nvSpPr>
            <p:spPr bwMode="auto">
              <a:xfrm>
                <a:off x="960" y="158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9" name="Text Box 42"/>
              <p:cNvSpPr txBox="1">
                <a:spLocks noChangeArrowheads="1"/>
              </p:cNvSpPr>
              <p:nvPr/>
            </p:nvSpPr>
            <p:spPr bwMode="auto">
              <a:xfrm>
                <a:off x="1392" y="1440"/>
                <a:ext cx="47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x &lt; 0</a:t>
                </a:r>
              </a:p>
            </p:txBody>
          </p:sp>
          <p:sp>
            <p:nvSpPr>
              <p:cNvPr id="53390" name="Text Box 43"/>
              <p:cNvSpPr txBox="1">
                <a:spLocks noChangeArrowheads="1"/>
              </p:cNvSpPr>
              <p:nvPr/>
            </p:nvSpPr>
            <p:spPr bwMode="auto">
              <a:xfrm>
                <a:off x="432" y="1190"/>
                <a:ext cx="34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x =</a:t>
                </a:r>
              </a:p>
            </p:txBody>
          </p:sp>
          <p:sp>
            <p:nvSpPr>
              <p:cNvPr id="53391" name="Rectangle 44"/>
              <p:cNvSpPr>
                <a:spLocks noChangeArrowheads="1"/>
              </p:cNvSpPr>
              <p:nvPr/>
            </p:nvSpPr>
            <p:spPr bwMode="auto">
              <a:xfrm>
                <a:off x="3936" y="1190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it-IT" altLang="it-IT"/>
                  <a:t>cont = 1 </a:t>
                </a:r>
              </a:p>
            </p:txBody>
          </p:sp>
          <p:sp>
            <p:nvSpPr>
              <p:cNvPr id="53392" name="AutoShape 65"/>
              <p:cNvSpPr>
                <a:spLocks noChangeArrowheads="1"/>
              </p:cNvSpPr>
              <p:nvPr/>
            </p:nvSpPr>
            <p:spPr bwMode="auto">
              <a:xfrm>
                <a:off x="2400" y="759"/>
                <a:ext cx="144" cy="432"/>
              </a:xfrm>
              <a:prstGeom prst="downArrow">
                <a:avLst>
                  <a:gd name="adj1" fmla="val 50000"/>
                  <a:gd name="adj2" fmla="val 7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/>
              </a:p>
            </p:txBody>
          </p:sp>
          <p:sp>
            <p:nvSpPr>
              <p:cNvPr id="53393" name="Text Box 66"/>
              <p:cNvSpPr txBox="1">
                <a:spLocks noChangeArrowheads="1"/>
              </p:cNvSpPr>
              <p:nvPr/>
            </p:nvSpPr>
            <p:spPr bwMode="auto">
              <a:xfrm>
                <a:off x="2496" y="816"/>
                <a:ext cx="31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shift_left(x) oppure x=x*2 oppure x=x+x</a:t>
                </a:r>
              </a:p>
            </p:txBody>
          </p:sp>
        </p:grpSp>
        <p:sp>
          <p:nvSpPr>
            <p:cNvPr id="33915" name="Rectangle 142"/>
            <p:cNvSpPr>
              <a:spLocks noChangeArrowheads="1"/>
            </p:cNvSpPr>
            <p:nvPr/>
          </p:nvSpPr>
          <p:spPr bwMode="auto">
            <a:xfrm>
              <a:off x="3747" y="120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it-IT" dirty="0">
                  <a:solidFill>
                    <a:schemeClr val="bg1">
                      <a:lumMod val="8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4" name="Group 148"/>
          <p:cNvGrpSpPr>
            <a:grpSpLocks/>
          </p:cNvGrpSpPr>
          <p:nvPr/>
        </p:nvGrpSpPr>
        <p:grpSpPr bwMode="auto">
          <a:xfrm>
            <a:off x="685800" y="2290767"/>
            <a:ext cx="6781802" cy="1476377"/>
            <a:chOff x="432" y="1443"/>
            <a:chExt cx="4272" cy="930"/>
          </a:xfrm>
        </p:grpSpPr>
        <p:grpSp>
          <p:nvGrpSpPr>
            <p:cNvPr id="53346" name="Group 136"/>
            <p:cNvGrpSpPr>
              <a:grpSpLocks/>
            </p:cNvGrpSpPr>
            <p:nvPr/>
          </p:nvGrpSpPr>
          <p:grpSpPr bwMode="auto">
            <a:xfrm>
              <a:off x="432" y="1443"/>
              <a:ext cx="4272" cy="930"/>
              <a:chOff x="432" y="1443"/>
              <a:chExt cx="4272" cy="930"/>
            </a:xfrm>
          </p:grpSpPr>
          <p:sp>
            <p:nvSpPr>
              <p:cNvPr id="53348" name="Rectangle 45"/>
              <p:cNvSpPr>
                <a:spLocks noChangeArrowheads="1"/>
              </p:cNvSpPr>
              <p:nvPr/>
            </p:nvSpPr>
            <p:spPr bwMode="auto">
              <a:xfrm>
                <a:off x="3377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33893" name="Rectangle 46"/>
              <p:cNvSpPr>
                <a:spLocks noChangeArrowheads="1"/>
              </p:cNvSpPr>
              <p:nvPr/>
            </p:nvSpPr>
            <p:spPr bwMode="auto">
              <a:xfrm>
                <a:off x="3564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it-IT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53350" name="Rectangle 47"/>
              <p:cNvSpPr>
                <a:spLocks noChangeArrowheads="1"/>
              </p:cNvSpPr>
              <p:nvPr/>
            </p:nvSpPr>
            <p:spPr bwMode="auto">
              <a:xfrm>
                <a:off x="864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53351" name="Rectangle 48"/>
              <p:cNvSpPr>
                <a:spLocks noChangeArrowheads="1"/>
              </p:cNvSpPr>
              <p:nvPr/>
            </p:nvSpPr>
            <p:spPr bwMode="auto">
              <a:xfrm>
                <a:off x="1058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52" name="Rectangle 49"/>
              <p:cNvSpPr>
                <a:spLocks noChangeArrowheads="1"/>
              </p:cNvSpPr>
              <p:nvPr/>
            </p:nvSpPr>
            <p:spPr bwMode="auto">
              <a:xfrm>
                <a:off x="1252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53" name="Rectangle 50"/>
              <p:cNvSpPr>
                <a:spLocks noChangeArrowheads="1"/>
              </p:cNvSpPr>
              <p:nvPr/>
            </p:nvSpPr>
            <p:spPr bwMode="auto">
              <a:xfrm>
                <a:off x="1446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54" name="Rectangle 51"/>
              <p:cNvSpPr>
                <a:spLocks noChangeArrowheads="1"/>
              </p:cNvSpPr>
              <p:nvPr/>
            </p:nvSpPr>
            <p:spPr bwMode="auto">
              <a:xfrm>
                <a:off x="1640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55" name="Rectangle 52"/>
              <p:cNvSpPr>
                <a:spLocks noChangeArrowheads="1"/>
              </p:cNvSpPr>
              <p:nvPr/>
            </p:nvSpPr>
            <p:spPr bwMode="auto">
              <a:xfrm>
                <a:off x="1834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56" name="Rectangle 53"/>
              <p:cNvSpPr>
                <a:spLocks noChangeArrowheads="1"/>
              </p:cNvSpPr>
              <p:nvPr/>
            </p:nvSpPr>
            <p:spPr bwMode="auto">
              <a:xfrm>
                <a:off x="2028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57" name="Rectangle 54"/>
              <p:cNvSpPr>
                <a:spLocks noChangeArrowheads="1"/>
              </p:cNvSpPr>
              <p:nvPr/>
            </p:nvSpPr>
            <p:spPr bwMode="auto">
              <a:xfrm>
                <a:off x="2222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58" name="Rectangle 55"/>
              <p:cNvSpPr>
                <a:spLocks noChangeArrowheads="1"/>
              </p:cNvSpPr>
              <p:nvPr/>
            </p:nvSpPr>
            <p:spPr bwMode="auto">
              <a:xfrm>
                <a:off x="2416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59" name="Rectangle 56"/>
              <p:cNvSpPr>
                <a:spLocks noChangeArrowheads="1"/>
              </p:cNvSpPr>
              <p:nvPr/>
            </p:nvSpPr>
            <p:spPr bwMode="auto">
              <a:xfrm>
                <a:off x="2610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60" name="Rectangle 57"/>
              <p:cNvSpPr>
                <a:spLocks noChangeArrowheads="1"/>
              </p:cNvSpPr>
              <p:nvPr/>
            </p:nvSpPr>
            <p:spPr bwMode="auto">
              <a:xfrm>
                <a:off x="2795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61" name="Rectangle 58"/>
              <p:cNvSpPr>
                <a:spLocks noChangeArrowheads="1"/>
              </p:cNvSpPr>
              <p:nvPr/>
            </p:nvSpPr>
            <p:spPr bwMode="auto">
              <a:xfrm>
                <a:off x="2989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62" name="Rectangle 59"/>
              <p:cNvSpPr>
                <a:spLocks noChangeArrowheads="1"/>
              </p:cNvSpPr>
              <p:nvPr/>
            </p:nvSpPr>
            <p:spPr bwMode="auto">
              <a:xfrm>
                <a:off x="3183" y="1875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63" name="Line 60"/>
              <p:cNvSpPr>
                <a:spLocks noChangeShapeType="1"/>
              </p:cNvSpPr>
              <p:nvPr/>
            </p:nvSpPr>
            <p:spPr bwMode="auto">
              <a:xfrm flipV="1">
                <a:off x="960" y="2075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4" name="Line 61"/>
              <p:cNvSpPr>
                <a:spLocks noChangeShapeType="1"/>
              </p:cNvSpPr>
              <p:nvPr/>
            </p:nvSpPr>
            <p:spPr bwMode="auto">
              <a:xfrm>
                <a:off x="960" y="2267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5" name="Text Box 62"/>
              <p:cNvSpPr txBox="1">
                <a:spLocks noChangeArrowheads="1"/>
              </p:cNvSpPr>
              <p:nvPr/>
            </p:nvSpPr>
            <p:spPr bwMode="auto">
              <a:xfrm>
                <a:off x="1392" y="2123"/>
                <a:ext cx="47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x &gt; 0</a:t>
                </a:r>
              </a:p>
            </p:txBody>
          </p:sp>
          <p:sp>
            <p:nvSpPr>
              <p:cNvPr id="53366" name="Text Box 63"/>
              <p:cNvSpPr txBox="1">
                <a:spLocks noChangeArrowheads="1"/>
              </p:cNvSpPr>
              <p:nvPr/>
            </p:nvSpPr>
            <p:spPr bwMode="auto">
              <a:xfrm>
                <a:off x="432" y="1873"/>
                <a:ext cx="34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x =</a:t>
                </a:r>
              </a:p>
            </p:txBody>
          </p:sp>
          <p:sp>
            <p:nvSpPr>
              <p:cNvPr id="53367" name="Rectangle 64"/>
              <p:cNvSpPr>
                <a:spLocks noChangeArrowheads="1"/>
              </p:cNvSpPr>
              <p:nvPr/>
            </p:nvSpPr>
            <p:spPr bwMode="auto">
              <a:xfrm>
                <a:off x="3936" y="1873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it-IT" altLang="it-IT"/>
                  <a:t>cont = 2 </a:t>
                </a:r>
              </a:p>
            </p:txBody>
          </p:sp>
          <p:sp>
            <p:nvSpPr>
              <p:cNvPr id="53368" name="AutoShape 67"/>
              <p:cNvSpPr>
                <a:spLocks noChangeArrowheads="1"/>
              </p:cNvSpPr>
              <p:nvPr/>
            </p:nvSpPr>
            <p:spPr bwMode="auto">
              <a:xfrm>
                <a:off x="2400" y="1443"/>
                <a:ext cx="144" cy="432"/>
              </a:xfrm>
              <a:prstGeom prst="downArrow">
                <a:avLst>
                  <a:gd name="adj1" fmla="val 50000"/>
                  <a:gd name="adj2" fmla="val 7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/>
              </a:p>
            </p:txBody>
          </p:sp>
          <p:sp>
            <p:nvSpPr>
              <p:cNvPr id="53369" name="Text Box 68"/>
              <p:cNvSpPr txBox="1">
                <a:spLocks noChangeArrowheads="1"/>
              </p:cNvSpPr>
              <p:nvPr/>
            </p:nvSpPr>
            <p:spPr bwMode="auto">
              <a:xfrm>
                <a:off x="2496" y="1500"/>
                <a:ext cx="9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shift_left(x)</a:t>
                </a:r>
              </a:p>
            </p:txBody>
          </p:sp>
        </p:grpSp>
        <p:sp>
          <p:nvSpPr>
            <p:cNvPr id="33891" name="Rectangle 143"/>
            <p:cNvSpPr>
              <a:spLocks noChangeArrowheads="1"/>
            </p:cNvSpPr>
            <p:nvPr/>
          </p:nvSpPr>
          <p:spPr bwMode="auto">
            <a:xfrm>
              <a:off x="3747" y="187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it-IT" dirty="0">
                  <a:solidFill>
                    <a:schemeClr val="bg1">
                      <a:lumMod val="8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6" name="Group 149"/>
          <p:cNvGrpSpPr>
            <a:grpSpLocks/>
          </p:cNvGrpSpPr>
          <p:nvPr/>
        </p:nvGrpSpPr>
        <p:grpSpPr bwMode="auto">
          <a:xfrm>
            <a:off x="685800" y="3352804"/>
            <a:ext cx="6781802" cy="1476377"/>
            <a:chOff x="432" y="2112"/>
            <a:chExt cx="4272" cy="930"/>
          </a:xfrm>
        </p:grpSpPr>
        <p:grpSp>
          <p:nvGrpSpPr>
            <p:cNvPr id="53322" name="Group 137"/>
            <p:cNvGrpSpPr>
              <a:grpSpLocks/>
            </p:cNvGrpSpPr>
            <p:nvPr/>
          </p:nvGrpSpPr>
          <p:grpSpPr bwMode="auto">
            <a:xfrm>
              <a:off x="432" y="2112"/>
              <a:ext cx="4272" cy="930"/>
              <a:chOff x="432" y="2112"/>
              <a:chExt cx="4272" cy="930"/>
            </a:xfrm>
          </p:grpSpPr>
          <p:sp>
            <p:nvSpPr>
              <p:cNvPr id="53324" name="Rectangle 69"/>
              <p:cNvSpPr>
                <a:spLocks noChangeArrowheads="1"/>
              </p:cNvSpPr>
              <p:nvPr/>
            </p:nvSpPr>
            <p:spPr bwMode="auto">
              <a:xfrm>
                <a:off x="3183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33869" name="Rectangle 70"/>
              <p:cNvSpPr>
                <a:spLocks noChangeArrowheads="1"/>
              </p:cNvSpPr>
              <p:nvPr/>
            </p:nvSpPr>
            <p:spPr bwMode="auto">
              <a:xfrm>
                <a:off x="3370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it-IT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33870" name="Rectangle 71"/>
              <p:cNvSpPr>
                <a:spLocks noChangeArrowheads="1"/>
              </p:cNvSpPr>
              <p:nvPr/>
            </p:nvSpPr>
            <p:spPr bwMode="auto">
              <a:xfrm>
                <a:off x="3561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it-IT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53327" name="Rectangle 72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53328" name="Rectangle 73"/>
              <p:cNvSpPr>
                <a:spLocks noChangeArrowheads="1"/>
              </p:cNvSpPr>
              <p:nvPr/>
            </p:nvSpPr>
            <p:spPr bwMode="auto">
              <a:xfrm>
                <a:off x="1058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29" name="Rectangle 74"/>
              <p:cNvSpPr>
                <a:spLocks noChangeArrowheads="1"/>
              </p:cNvSpPr>
              <p:nvPr/>
            </p:nvSpPr>
            <p:spPr bwMode="auto">
              <a:xfrm>
                <a:off x="1252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30" name="Rectangle 75"/>
              <p:cNvSpPr>
                <a:spLocks noChangeArrowheads="1"/>
              </p:cNvSpPr>
              <p:nvPr/>
            </p:nvSpPr>
            <p:spPr bwMode="auto">
              <a:xfrm>
                <a:off x="1446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31" name="Rectangle 76"/>
              <p:cNvSpPr>
                <a:spLocks noChangeArrowheads="1"/>
              </p:cNvSpPr>
              <p:nvPr/>
            </p:nvSpPr>
            <p:spPr bwMode="auto">
              <a:xfrm>
                <a:off x="1640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32" name="Rectangle 77"/>
              <p:cNvSpPr>
                <a:spLocks noChangeArrowheads="1"/>
              </p:cNvSpPr>
              <p:nvPr/>
            </p:nvSpPr>
            <p:spPr bwMode="auto">
              <a:xfrm>
                <a:off x="1834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1</a:t>
                </a:r>
              </a:p>
            </p:txBody>
          </p:sp>
          <p:sp>
            <p:nvSpPr>
              <p:cNvPr id="53333" name="Rectangle 78"/>
              <p:cNvSpPr>
                <a:spLocks noChangeArrowheads="1"/>
              </p:cNvSpPr>
              <p:nvPr/>
            </p:nvSpPr>
            <p:spPr bwMode="auto">
              <a:xfrm>
                <a:off x="2028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34" name="Rectangle 79"/>
              <p:cNvSpPr>
                <a:spLocks noChangeArrowheads="1"/>
              </p:cNvSpPr>
              <p:nvPr/>
            </p:nvSpPr>
            <p:spPr bwMode="auto">
              <a:xfrm>
                <a:off x="2222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35" name="Rectangle 80"/>
              <p:cNvSpPr>
                <a:spLocks noChangeArrowheads="1"/>
              </p:cNvSpPr>
              <p:nvPr/>
            </p:nvSpPr>
            <p:spPr bwMode="auto">
              <a:xfrm>
                <a:off x="2416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36" name="Rectangle 81"/>
              <p:cNvSpPr>
                <a:spLocks noChangeArrowheads="1"/>
              </p:cNvSpPr>
              <p:nvPr/>
            </p:nvSpPr>
            <p:spPr bwMode="auto">
              <a:xfrm>
                <a:off x="2610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37" name="Rectangle 82"/>
              <p:cNvSpPr>
                <a:spLocks noChangeArrowheads="1"/>
              </p:cNvSpPr>
              <p:nvPr/>
            </p:nvSpPr>
            <p:spPr bwMode="auto">
              <a:xfrm>
                <a:off x="2795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38" name="Rectangle 83"/>
              <p:cNvSpPr>
                <a:spLocks noChangeArrowheads="1"/>
              </p:cNvSpPr>
              <p:nvPr/>
            </p:nvSpPr>
            <p:spPr bwMode="auto">
              <a:xfrm>
                <a:off x="2989" y="2544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39" name="Line 84"/>
              <p:cNvSpPr>
                <a:spLocks noChangeShapeType="1"/>
              </p:cNvSpPr>
              <p:nvPr/>
            </p:nvSpPr>
            <p:spPr bwMode="auto">
              <a:xfrm flipV="1">
                <a:off x="960" y="274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0" name="Line 85"/>
              <p:cNvSpPr>
                <a:spLocks noChangeShapeType="1"/>
              </p:cNvSpPr>
              <p:nvPr/>
            </p:nvSpPr>
            <p:spPr bwMode="auto">
              <a:xfrm>
                <a:off x="960" y="293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1" name="Text Box 86"/>
              <p:cNvSpPr txBox="1">
                <a:spLocks noChangeArrowheads="1"/>
              </p:cNvSpPr>
              <p:nvPr/>
            </p:nvSpPr>
            <p:spPr bwMode="auto">
              <a:xfrm>
                <a:off x="1392" y="2792"/>
                <a:ext cx="47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x &lt; 0</a:t>
                </a:r>
              </a:p>
            </p:txBody>
          </p:sp>
          <p:sp>
            <p:nvSpPr>
              <p:cNvPr id="53342" name="Text Box 87"/>
              <p:cNvSpPr txBox="1">
                <a:spLocks noChangeArrowheads="1"/>
              </p:cNvSpPr>
              <p:nvPr/>
            </p:nvSpPr>
            <p:spPr bwMode="auto">
              <a:xfrm>
                <a:off x="432" y="2542"/>
                <a:ext cx="34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x =</a:t>
                </a:r>
              </a:p>
            </p:txBody>
          </p:sp>
          <p:sp>
            <p:nvSpPr>
              <p:cNvPr id="53343" name="Rectangle 88"/>
              <p:cNvSpPr>
                <a:spLocks noChangeArrowheads="1"/>
              </p:cNvSpPr>
              <p:nvPr/>
            </p:nvSpPr>
            <p:spPr bwMode="auto">
              <a:xfrm>
                <a:off x="3936" y="2542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it-IT" altLang="it-IT"/>
                  <a:t>cont = 3 </a:t>
                </a:r>
              </a:p>
            </p:txBody>
          </p:sp>
          <p:sp>
            <p:nvSpPr>
              <p:cNvPr id="53344" name="AutoShape 89"/>
              <p:cNvSpPr>
                <a:spLocks noChangeArrowheads="1"/>
              </p:cNvSpPr>
              <p:nvPr/>
            </p:nvSpPr>
            <p:spPr bwMode="auto">
              <a:xfrm>
                <a:off x="2400" y="2112"/>
                <a:ext cx="144" cy="432"/>
              </a:xfrm>
              <a:prstGeom prst="downArrow">
                <a:avLst>
                  <a:gd name="adj1" fmla="val 50000"/>
                  <a:gd name="adj2" fmla="val 7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/>
              </a:p>
            </p:txBody>
          </p:sp>
          <p:sp>
            <p:nvSpPr>
              <p:cNvPr id="53345" name="Text Box 90"/>
              <p:cNvSpPr txBox="1">
                <a:spLocks noChangeArrowheads="1"/>
              </p:cNvSpPr>
              <p:nvPr/>
            </p:nvSpPr>
            <p:spPr bwMode="auto">
              <a:xfrm>
                <a:off x="2496" y="2169"/>
                <a:ext cx="9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shift_left(x)</a:t>
                </a:r>
              </a:p>
            </p:txBody>
          </p:sp>
        </p:grpSp>
        <p:sp>
          <p:nvSpPr>
            <p:cNvPr id="33867" name="Rectangle 144"/>
            <p:cNvSpPr>
              <a:spLocks noChangeArrowheads="1"/>
            </p:cNvSpPr>
            <p:nvPr/>
          </p:nvSpPr>
          <p:spPr bwMode="auto">
            <a:xfrm>
              <a:off x="3747" y="2541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it-IT" dirty="0">
                  <a:solidFill>
                    <a:schemeClr val="bg1">
                      <a:lumMod val="8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8" name="Group 154"/>
          <p:cNvGrpSpPr>
            <a:grpSpLocks/>
          </p:cNvGrpSpPr>
          <p:nvPr/>
        </p:nvGrpSpPr>
        <p:grpSpPr bwMode="auto">
          <a:xfrm>
            <a:off x="685800" y="4257679"/>
            <a:ext cx="6781802" cy="1762127"/>
            <a:chOff x="432" y="2682"/>
            <a:chExt cx="4272" cy="1110"/>
          </a:xfrm>
        </p:grpSpPr>
        <p:sp>
          <p:nvSpPr>
            <p:cNvPr id="53298" name="Text Box 108"/>
            <p:cNvSpPr txBox="1">
              <a:spLocks noChangeArrowheads="1"/>
            </p:cNvSpPr>
            <p:nvPr/>
          </p:nvSpPr>
          <p:spPr bwMode="auto">
            <a:xfrm>
              <a:off x="1392" y="3542"/>
              <a:ext cx="4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Arial" charset="0"/>
                </a:rPr>
                <a:t>x &lt; 0</a:t>
              </a:r>
            </a:p>
          </p:txBody>
        </p:sp>
        <p:grpSp>
          <p:nvGrpSpPr>
            <p:cNvPr id="53299" name="Group 152"/>
            <p:cNvGrpSpPr>
              <a:grpSpLocks/>
            </p:cNvGrpSpPr>
            <p:nvPr/>
          </p:nvGrpSpPr>
          <p:grpSpPr bwMode="auto">
            <a:xfrm>
              <a:off x="432" y="2682"/>
              <a:ext cx="4272" cy="1004"/>
              <a:chOff x="432" y="2682"/>
              <a:chExt cx="4272" cy="1004"/>
            </a:xfrm>
          </p:grpSpPr>
          <p:sp>
            <p:nvSpPr>
              <p:cNvPr id="53300" name="Rectangle 91"/>
              <p:cNvSpPr>
                <a:spLocks noChangeArrowheads="1"/>
              </p:cNvSpPr>
              <p:nvPr/>
            </p:nvSpPr>
            <p:spPr bwMode="auto">
              <a:xfrm>
                <a:off x="2222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01" name="Rectangle 92"/>
              <p:cNvSpPr>
                <a:spLocks noChangeArrowheads="1"/>
              </p:cNvSpPr>
              <p:nvPr/>
            </p:nvSpPr>
            <p:spPr bwMode="auto">
              <a:xfrm>
                <a:off x="2409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02" name="Rectangle 93"/>
              <p:cNvSpPr>
                <a:spLocks noChangeArrowheads="1"/>
              </p:cNvSpPr>
              <p:nvPr/>
            </p:nvSpPr>
            <p:spPr bwMode="auto">
              <a:xfrm>
                <a:off x="2600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03" name="Rectangle 94"/>
              <p:cNvSpPr>
                <a:spLocks noChangeArrowheads="1"/>
              </p:cNvSpPr>
              <p:nvPr/>
            </p:nvSpPr>
            <p:spPr bwMode="auto">
              <a:xfrm>
                <a:off x="2776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33848" name="Rectangle 95"/>
              <p:cNvSpPr>
                <a:spLocks noChangeArrowheads="1"/>
              </p:cNvSpPr>
              <p:nvPr/>
            </p:nvSpPr>
            <p:spPr bwMode="auto">
              <a:xfrm>
                <a:off x="2970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it-IT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33849" name="Rectangle 96"/>
              <p:cNvSpPr>
                <a:spLocks noChangeArrowheads="1"/>
              </p:cNvSpPr>
              <p:nvPr/>
            </p:nvSpPr>
            <p:spPr bwMode="auto">
              <a:xfrm>
                <a:off x="3164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it-IT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33850" name="Rectangle 97"/>
              <p:cNvSpPr>
                <a:spLocks noChangeArrowheads="1"/>
              </p:cNvSpPr>
              <p:nvPr/>
            </p:nvSpPr>
            <p:spPr bwMode="auto">
              <a:xfrm>
                <a:off x="3358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it-IT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33851" name="Rectangle 98"/>
              <p:cNvSpPr>
                <a:spLocks noChangeArrowheads="1"/>
              </p:cNvSpPr>
              <p:nvPr/>
            </p:nvSpPr>
            <p:spPr bwMode="auto">
              <a:xfrm>
                <a:off x="3552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it-IT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53308" name="Rectangle 99"/>
              <p:cNvSpPr>
                <a:spLocks noChangeArrowheads="1"/>
              </p:cNvSpPr>
              <p:nvPr/>
            </p:nvSpPr>
            <p:spPr bwMode="auto">
              <a:xfrm>
                <a:off x="864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53309" name="Rectangle 100"/>
              <p:cNvSpPr>
                <a:spLocks noChangeArrowheads="1"/>
              </p:cNvSpPr>
              <p:nvPr/>
            </p:nvSpPr>
            <p:spPr bwMode="auto">
              <a:xfrm>
                <a:off x="1058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10" name="Rectangle 101"/>
              <p:cNvSpPr>
                <a:spLocks noChangeArrowheads="1"/>
              </p:cNvSpPr>
              <p:nvPr/>
            </p:nvSpPr>
            <p:spPr bwMode="auto">
              <a:xfrm>
                <a:off x="1252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11" name="Rectangle 102"/>
              <p:cNvSpPr>
                <a:spLocks noChangeArrowheads="1"/>
              </p:cNvSpPr>
              <p:nvPr/>
            </p:nvSpPr>
            <p:spPr bwMode="auto">
              <a:xfrm>
                <a:off x="1446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12" name="Rectangle 103"/>
              <p:cNvSpPr>
                <a:spLocks noChangeArrowheads="1"/>
              </p:cNvSpPr>
              <p:nvPr/>
            </p:nvSpPr>
            <p:spPr bwMode="auto">
              <a:xfrm>
                <a:off x="1640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13" name="Rectangle 104"/>
              <p:cNvSpPr>
                <a:spLocks noChangeArrowheads="1"/>
              </p:cNvSpPr>
              <p:nvPr/>
            </p:nvSpPr>
            <p:spPr bwMode="auto">
              <a:xfrm>
                <a:off x="1834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14" name="Rectangle 105"/>
              <p:cNvSpPr>
                <a:spLocks noChangeArrowheads="1"/>
              </p:cNvSpPr>
              <p:nvPr/>
            </p:nvSpPr>
            <p:spPr bwMode="auto">
              <a:xfrm>
                <a:off x="2028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it-IT" altLang="it-IT"/>
                  <a:t>0</a:t>
                </a:r>
              </a:p>
            </p:txBody>
          </p:sp>
          <p:sp>
            <p:nvSpPr>
              <p:cNvPr id="53315" name="Line 106"/>
              <p:cNvSpPr>
                <a:spLocks noChangeShapeType="1"/>
              </p:cNvSpPr>
              <p:nvPr/>
            </p:nvSpPr>
            <p:spPr bwMode="auto">
              <a:xfrm flipV="1">
                <a:off x="960" y="349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6" name="Line 107"/>
              <p:cNvSpPr>
                <a:spLocks noChangeShapeType="1"/>
              </p:cNvSpPr>
              <p:nvPr/>
            </p:nvSpPr>
            <p:spPr bwMode="auto">
              <a:xfrm>
                <a:off x="960" y="368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7" name="Text Box 109"/>
              <p:cNvSpPr txBox="1">
                <a:spLocks noChangeArrowheads="1"/>
              </p:cNvSpPr>
              <p:nvPr/>
            </p:nvSpPr>
            <p:spPr bwMode="auto">
              <a:xfrm>
                <a:off x="432" y="3292"/>
                <a:ext cx="34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x =</a:t>
                </a:r>
              </a:p>
            </p:txBody>
          </p:sp>
          <p:sp>
            <p:nvSpPr>
              <p:cNvPr id="53318" name="Rectangle 110"/>
              <p:cNvSpPr>
                <a:spLocks noChangeArrowheads="1"/>
              </p:cNvSpPr>
              <p:nvPr/>
            </p:nvSpPr>
            <p:spPr bwMode="auto">
              <a:xfrm>
                <a:off x="3936" y="3292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it-IT" altLang="it-IT"/>
                  <a:t>cont = 5 </a:t>
                </a:r>
              </a:p>
            </p:txBody>
          </p:sp>
          <p:sp>
            <p:nvSpPr>
              <p:cNvPr id="53319" name="Text Box 111"/>
              <p:cNvSpPr txBox="1">
                <a:spLocks noChangeArrowheads="1"/>
              </p:cNvSpPr>
              <p:nvPr/>
            </p:nvSpPr>
            <p:spPr bwMode="auto">
              <a:xfrm>
                <a:off x="2403" y="2682"/>
                <a:ext cx="160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.</a:t>
                </a:r>
              </a:p>
              <a:p>
                <a:pPr eaLnBrk="1" hangingPunct="1"/>
                <a:r>
                  <a:rPr lang="it-IT" altLang="it-IT" sz="2000">
                    <a:latin typeface="Arial" charset="0"/>
                  </a:rPr>
                  <a:t>.</a:t>
                </a:r>
              </a:p>
              <a:p>
                <a:pPr eaLnBrk="1" hangingPunct="1"/>
                <a:r>
                  <a:rPr lang="it-IT" altLang="it-IT" sz="2000">
                    <a:latin typeface="Arial" charset="0"/>
                  </a:rPr>
                  <a:t>.</a:t>
                </a:r>
              </a:p>
            </p:txBody>
          </p:sp>
          <p:sp>
            <p:nvSpPr>
              <p:cNvPr id="53320" name="Text Box 112"/>
              <p:cNvSpPr txBox="1">
                <a:spLocks noChangeArrowheads="1"/>
              </p:cNvSpPr>
              <p:nvPr/>
            </p:nvSpPr>
            <p:spPr bwMode="auto">
              <a:xfrm>
                <a:off x="2582" y="2918"/>
                <a:ext cx="175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it-IT" altLang="it-IT" sz="2000">
                    <a:latin typeface="Arial" charset="0"/>
                  </a:rPr>
                  <a:t>... </a:t>
                </a:r>
                <a:r>
                  <a:rPr lang="it-IT" altLang="it-IT" sz="2000" i="1">
                    <a:latin typeface="Arial" charset="0"/>
                  </a:rPr>
                  <a:t>omissis</a:t>
                </a:r>
                <a:r>
                  <a:rPr lang="it-IT" altLang="it-IT" sz="2000">
                    <a:latin typeface="Arial" charset="0"/>
                  </a:rPr>
                  <a:t> ... (4 passi)</a:t>
                </a:r>
              </a:p>
            </p:txBody>
          </p:sp>
          <p:sp>
            <p:nvSpPr>
              <p:cNvPr id="33865" name="Rectangle 145"/>
              <p:cNvSpPr>
                <a:spLocks noChangeArrowheads="1"/>
              </p:cNvSpPr>
              <p:nvPr/>
            </p:nvSpPr>
            <p:spPr bwMode="auto">
              <a:xfrm>
                <a:off x="3747" y="3291"/>
                <a:ext cx="192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it-IT" dirty="0">
                    <a:solidFill>
                      <a:schemeClr val="bg1">
                        <a:lumMod val="85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0" name="Group 153"/>
          <p:cNvGrpSpPr>
            <a:grpSpLocks/>
          </p:cNvGrpSpPr>
          <p:nvPr/>
        </p:nvGrpSpPr>
        <p:grpSpPr bwMode="auto">
          <a:xfrm>
            <a:off x="685800" y="5562608"/>
            <a:ext cx="6781802" cy="1295402"/>
            <a:chOff x="432" y="3504"/>
            <a:chExt cx="4272" cy="816"/>
          </a:xfrm>
        </p:grpSpPr>
        <p:sp>
          <p:nvSpPr>
            <p:cNvPr id="53277" name="Rectangle 113"/>
            <p:cNvSpPr>
              <a:spLocks noChangeArrowheads="1"/>
            </p:cNvSpPr>
            <p:nvPr/>
          </p:nvSpPr>
          <p:spPr bwMode="auto">
            <a:xfrm>
              <a:off x="2222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78" name="Rectangle 114"/>
            <p:cNvSpPr>
              <a:spLocks noChangeArrowheads="1"/>
            </p:cNvSpPr>
            <p:nvPr/>
          </p:nvSpPr>
          <p:spPr bwMode="auto">
            <a:xfrm>
              <a:off x="2409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79" name="Rectangle 115"/>
            <p:cNvSpPr>
              <a:spLocks noChangeArrowheads="1"/>
            </p:cNvSpPr>
            <p:nvPr/>
          </p:nvSpPr>
          <p:spPr bwMode="auto">
            <a:xfrm>
              <a:off x="2600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0" name="Rectangle 116"/>
            <p:cNvSpPr>
              <a:spLocks noChangeArrowheads="1"/>
            </p:cNvSpPr>
            <p:nvPr/>
          </p:nvSpPr>
          <p:spPr bwMode="auto">
            <a:xfrm>
              <a:off x="2776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1" name="Rectangle 117"/>
            <p:cNvSpPr>
              <a:spLocks noChangeArrowheads="1"/>
            </p:cNvSpPr>
            <p:nvPr/>
          </p:nvSpPr>
          <p:spPr bwMode="auto">
            <a:xfrm>
              <a:off x="2970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2" name="Rectangle 118"/>
            <p:cNvSpPr>
              <a:spLocks noChangeArrowheads="1"/>
            </p:cNvSpPr>
            <p:nvPr/>
          </p:nvSpPr>
          <p:spPr bwMode="auto">
            <a:xfrm>
              <a:off x="3164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3" name="Rectangle 119"/>
            <p:cNvSpPr>
              <a:spLocks noChangeArrowheads="1"/>
            </p:cNvSpPr>
            <p:nvPr/>
          </p:nvSpPr>
          <p:spPr bwMode="auto">
            <a:xfrm>
              <a:off x="3358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4" name="Rectangle 120"/>
            <p:cNvSpPr>
              <a:spLocks noChangeArrowheads="1"/>
            </p:cNvSpPr>
            <p:nvPr/>
          </p:nvSpPr>
          <p:spPr bwMode="auto">
            <a:xfrm>
              <a:off x="3552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5" name="Rectangle 121"/>
            <p:cNvSpPr>
              <a:spLocks noChangeArrowheads="1"/>
            </p:cNvSpPr>
            <p:nvPr/>
          </p:nvSpPr>
          <p:spPr bwMode="auto">
            <a:xfrm>
              <a:off x="864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6" name="Rectangle 122"/>
            <p:cNvSpPr>
              <a:spLocks noChangeArrowheads="1"/>
            </p:cNvSpPr>
            <p:nvPr/>
          </p:nvSpPr>
          <p:spPr bwMode="auto">
            <a:xfrm>
              <a:off x="1058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7" name="Rectangle 123"/>
            <p:cNvSpPr>
              <a:spLocks noChangeArrowheads="1"/>
            </p:cNvSpPr>
            <p:nvPr/>
          </p:nvSpPr>
          <p:spPr bwMode="auto">
            <a:xfrm>
              <a:off x="1252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8" name="Rectangle 124"/>
            <p:cNvSpPr>
              <a:spLocks noChangeArrowheads="1"/>
            </p:cNvSpPr>
            <p:nvPr/>
          </p:nvSpPr>
          <p:spPr bwMode="auto">
            <a:xfrm>
              <a:off x="1446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89" name="Rectangle 125"/>
            <p:cNvSpPr>
              <a:spLocks noChangeArrowheads="1"/>
            </p:cNvSpPr>
            <p:nvPr/>
          </p:nvSpPr>
          <p:spPr bwMode="auto">
            <a:xfrm>
              <a:off x="1640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90" name="Rectangle 126"/>
            <p:cNvSpPr>
              <a:spLocks noChangeArrowheads="1"/>
            </p:cNvSpPr>
            <p:nvPr/>
          </p:nvSpPr>
          <p:spPr bwMode="auto">
            <a:xfrm>
              <a:off x="1834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91" name="Rectangle 127"/>
            <p:cNvSpPr>
              <a:spLocks noChangeArrowheads="1"/>
            </p:cNvSpPr>
            <p:nvPr/>
          </p:nvSpPr>
          <p:spPr bwMode="auto">
            <a:xfrm>
              <a:off x="2028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  <p:sp>
          <p:nvSpPr>
            <p:cNvPr id="53292" name="Text Box 130"/>
            <p:cNvSpPr txBox="1">
              <a:spLocks noChangeArrowheads="1"/>
            </p:cNvSpPr>
            <p:nvPr/>
          </p:nvSpPr>
          <p:spPr bwMode="auto">
            <a:xfrm>
              <a:off x="1536" y="4070"/>
              <a:ext cx="10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Arial" charset="0"/>
                </a:rPr>
                <a:t>x = 0    Fine </a:t>
              </a:r>
            </a:p>
          </p:txBody>
        </p:sp>
        <p:sp>
          <p:nvSpPr>
            <p:cNvPr id="53293" name="Text Box 131"/>
            <p:cNvSpPr txBox="1">
              <a:spLocks noChangeArrowheads="1"/>
            </p:cNvSpPr>
            <p:nvPr/>
          </p:nvSpPr>
          <p:spPr bwMode="auto">
            <a:xfrm>
              <a:off x="432" y="3868"/>
              <a:ext cx="34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Arial" charset="0"/>
                </a:rPr>
                <a:t>x =</a:t>
              </a:r>
            </a:p>
          </p:txBody>
        </p:sp>
        <p:sp>
          <p:nvSpPr>
            <p:cNvPr id="53294" name="Rectangle 132"/>
            <p:cNvSpPr>
              <a:spLocks noChangeArrowheads="1"/>
            </p:cNvSpPr>
            <p:nvPr/>
          </p:nvSpPr>
          <p:spPr bwMode="auto">
            <a:xfrm>
              <a:off x="3936" y="386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it-IT" altLang="it-IT"/>
                <a:t>cont = 5 </a:t>
              </a:r>
            </a:p>
          </p:txBody>
        </p:sp>
        <p:sp>
          <p:nvSpPr>
            <p:cNvPr id="53295" name="AutoShape 133"/>
            <p:cNvSpPr>
              <a:spLocks noChangeArrowheads="1"/>
            </p:cNvSpPr>
            <p:nvPr/>
          </p:nvSpPr>
          <p:spPr bwMode="auto">
            <a:xfrm>
              <a:off x="2448" y="3543"/>
              <a:ext cx="144" cy="327"/>
            </a:xfrm>
            <a:prstGeom prst="downArrow">
              <a:avLst>
                <a:gd name="adj1" fmla="val 50000"/>
                <a:gd name="adj2" fmla="val 56771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/>
            </a:p>
          </p:txBody>
        </p:sp>
        <p:sp>
          <p:nvSpPr>
            <p:cNvPr id="53296" name="Text Box 134"/>
            <p:cNvSpPr txBox="1">
              <a:spLocks noChangeArrowheads="1"/>
            </p:cNvSpPr>
            <p:nvPr/>
          </p:nvSpPr>
          <p:spPr bwMode="auto">
            <a:xfrm>
              <a:off x="2544" y="3504"/>
              <a:ext cx="9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it-IT" altLang="it-IT" sz="2000">
                  <a:latin typeface="Arial" charset="0"/>
                </a:rPr>
                <a:t>shift_left(x)</a:t>
              </a:r>
            </a:p>
          </p:txBody>
        </p:sp>
        <p:sp>
          <p:nvSpPr>
            <p:cNvPr id="53297" name="Rectangle 146"/>
            <p:cNvSpPr>
              <a:spLocks noChangeArrowheads="1"/>
            </p:cNvSpPr>
            <p:nvPr/>
          </p:nvSpPr>
          <p:spPr bwMode="auto">
            <a:xfrm>
              <a:off x="3747" y="386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it-IT" altLang="it-IT"/>
                <a:t>0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102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55"/>
    </mc:Choice>
    <mc:Fallback>
      <p:transition spd="slow" advTm="104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6115" y="31242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Esercizio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6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441325" y="1096201"/>
            <a:ext cx="8397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6: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Conta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numero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di bit a 1 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una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parola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X di 32 bit.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valore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X è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memorizzato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nella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Const. Pool in VALX.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Risultato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in cont.</a:t>
            </a:r>
            <a:endParaRPr lang="it-IT" altLang="it-IT" sz="2000" dirty="0">
              <a:solidFill>
                <a:srgbClr val="000099"/>
              </a:solidFill>
              <a:latin typeface="Arial" charset="0"/>
            </a:endParaRPr>
          </a:p>
        </p:txBody>
      </p:sp>
      <p:grpSp>
        <p:nvGrpSpPr>
          <p:cNvPr id="54276" name="Group 4"/>
          <p:cNvGrpSpPr>
            <a:grpSpLocks/>
          </p:cNvGrpSpPr>
          <p:nvPr/>
        </p:nvGrpSpPr>
        <p:grpSpPr bwMode="auto">
          <a:xfrm>
            <a:off x="3063875" y="2387600"/>
            <a:ext cx="5829300" cy="4318000"/>
            <a:chOff x="1368" y="1080"/>
            <a:chExt cx="3672" cy="2720"/>
          </a:xfrm>
        </p:grpSpPr>
        <p:sp>
          <p:nvSpPr>
            <p:cNvPr id="54279" name="AutoShape 5"/>
            <p:cNvSpPr>
              <a:spLocks noChangeArrowheads="1"/>
            </p:cNvSpPr>
            <p:nvPr/>
          </p:nvSpPr>
          <p:spPr bwMode="auto">
            <a:xfrm>
              <a:off x="1528" y="1080"/>
              <a:ext cx="2064" cy="288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/>
            </a:p>
          </p:txBody>
        </p:sp>
        <p:sp>
          <p:nvSpPr>
            <p:cNvPr id="54280" name="Rectangle 6"/>
            <p:cNvSpPr>
              <a:spLocks noChangeArrowheads="1"/>
            </p:cNvSpPr>
            <p:nvPr/>
          </p:nvSpPr>
          <p:spPr bwMode="auto">
            <a:xfrm>
              <a:off x="1584" y="1088"/>
              <a:ext cx="19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GB" altLang="it-IT">
                  <a:solidFill>
                    <a:srgbClr val="000099"/>
                  </a:solidFill>
                </a:rPr>
                <a:t>x = CPP[VALX]; cont=0;</a:t>
              </a:r>
              <a:endParaRPr lang="it-IT" altLang="it-IT">
                <a:solidFill>
                  <a:srgbClr val="000099"/>
                </a:solidFill>
              </a:endParaRPr>
            </a:p>
          </p:txBody>
        </p:sp>
        <p:sp>
          <p:nvSpPr>
            <p:cNvPr id="54281" name="Line 7"/>
            <p:cNvSpPr>
              <a:spLocks noChangeShapeType="1"/>
            </p:cNvSpPr>
            <p:nvPr/>
          </p:nvSpPr>
          <p:spPr bwMode="auto">
            <a:xfrm>
              <a:off x="2544" y="1356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82" name="AutoShape 8"/>
            <p:cNvSpPr>
              <a:spLocks noChangeArrowheads="1"/>
            </p:cNvSpPr>
            <p:nvPr/>
          </p:nvSpPr>
          <p:spPr bwMode="auto">
            <a:xfrm>
              <a:off x="2048" y="1544"/>
              <a:ext cx="1008" cy="528"/>
            </a:xfrm>
            <a:prstGeom prst="flowChartDecis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GB" altLang="it-IT">
                  <a:solidFill>
                    <a:srgbClr val="000099"/>
                  </a:solidFill>
                </a:rPr>
                <a:t>x </a:t>
              </a:r>
              <a:r>
                <a:rPr lang="en-GB" altLang="it-IT">
                  <a:solidFill>
                    <a:srgbClr val="000099"/>
                  </a:solidFill>
                  <a:sym typeface="Symbol" pitchFamily="18" charset="2"/>
                </a:rPr>
                <a:t>= 0</a:t>
              </a:r>
              <a:endParaRPr lang="it-IT" altLang="it-IT">
                <a:solidFill>
                  <a:srgbClr val="000099"/>
                </a:solidFill>
              </a:endParaRPr>
            </a:p>
          </p:txBody>
        </p:sp>
        <p:sp>
          <p:nvSpPr>
            <p:cNvPr id="54283" name="Line 9"/>
            <p:cNvSpPr>
              <a:spLocks noChangeShapeType="1"/>
            </p:cNvSpPr>
            <p:nvPr/>
          </p:nvSpPr>
          <p:spPr bwMode="auto">
            <a:xfrm>
              <a:off x="3880" y="3000"/>
              <a:ext cx="0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84" name="AutoShape 10"/>
            <p:cNvSpPr>
              <a:spLocks noChangeArrowheads="1"/>
            </p:cNvSpPr>
            <p:nvPr/>
          </p:nvSpPr>
          <p:spPr bwMode="auto">
            <a:xfrm>
              <a:off x="1568" y="3368"/>
              <a:ext cx="2064" cy="288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it-IT" altLang="it-IT"/>
            </a:p>
          </p:txBody>
        </p:sp>
        <p:sp>
          <p:nvSpPr>
            <p:cNvPr id="54285" name="Rectangle 11"/>
            <p:cNvSpPr>
              <a:spLocks noChangeArrowheads="1"/>
            </p:cNvSpPr>
            <p:nvPr/>
          </p:nvSpPr>
          <p:spPr bwMode="auto">
            <a:xfrm>
              <a:off x="2246" y="3406"/>
              <a:ext cx="7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GB" altLang="it-IT">
                  <a:solidFill>
                    <a:srgbClr val="000099"/>
                  </a:solidFill>
                </a:rPr>
                <a:t>x = x * 2</a:t>
              </a:r>
              <a:endParaRPr lang="it-IT" altLang="it-IT">
                <a:solidFill>
                  <a:srgbClr val="000099"/>
                </a:solidFill>
              </a:endParaRPr>
            </a:p>
          </p:txBody>
        </p:sp>
        <p:sp>
          <p:nvSpPr>
            <p:cNvPr id="54286" name="Text Box 12"/>
            <p:cNvSpPr txBox="1">
              <a:spLocks noChangeArrowheads="1"/>
            </p:cNvSpPr>
            <p:nvPr/>
          </p:nvSpPr>
          <p:spPr bwMode="auto">
            <a:xfrm>
              <a:off x="3080" y="1536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2000">
                  <a:solidFill>
                    <a:srgbClr val="000099"/>
                  </a:solidFill>
                  <a:latin typeface="Arial" charset="0"/>
                </a:rPr>
                <a:t>si</a:t>
              </a:r>
              <a:endParaRPr lang="it-IT" altLang="it-IT" sz="2000">
                <a:solidFill>
                  <a:srgbClr val="000099"/>
                </a:solidFill>
                <a:latin typeface="Arial" charset="0"/>
              </a:endParaRPr>
            </a:p>
          </p:txBody>
        </p:sp>
        <p:sp>
          <p:nvSpPr>
            <p:cNvPr id="54287" name="Line 13"/>
            <p:cNvSpPr>
              <a:spLocks noChangeShapeType="1"/>
            </p:cNvSpPr>
            <p:nvPr/>
          </p:nvSpPr>
          <p:spPr bwMode="auto">
            <a:xfrm>
              <a:off x="5040" y="182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Line 14"/>
            <p:cNvSpPr>
              <a:spLocks noChangeShapeType="1"/>
            </p:cNvSpPr>
            <p:nvPr/>
          </p:nvSpPr>
          <p:spPr bwMode="auto">
            <a:xfrm flipH="1" flipV="1">
              <a:off x="3072" y="1816"/>
              <a:ext cx="1968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89" name="Line 15"/>
            <p:cNvSpPr>
              <a:spLocks noChangeShapeType="1"/>
            </p:cNvSpPr>
            <p:nvPr/>
          </p:nvSpPr>
          <p:spPr bwMode="auto">
            <a:xfrm flipH="1">
              <a:off x="1376" y="1456"/>
              <a:ext cx="0" cy="2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90" name="Line 16"/>
            <p:cNvSpPr>
              <a:spLocks noChangeShapeType="1"/>
            </p:cNvSpPr>
            <p:nvPr/>
          </p:nvSpPr>
          <p:spPr bwMode="auto">
            <a:xfrm flipH="1">
              <a:off x="1376" y="3792"/>
              <a:ext cx="1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91" name="Line 17"/>
            <p:cNvSpPr>
              <a:spLocks noChangeShapeType="1"/>
            </p:cNvSpPr>
            <p:nvPr/>
          </p:nvSpPr>
          <p:spPr bwMode="auto">
            <a:xfrm flipH="1">
              <a:off x="1368" y="1464"/>
              <a:ext cx="1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92" name="Line 18"/>
            <p:cNvSpPr>
              <a:spLocks noChangeShapeType="1"/>
            </p:cNvSpPr>
            <p:nvPr/>
          </p:nvSpPr>
          <p:spPr bwMode="auto">
            <a:xfrm>
              <a:off x="2600" y="36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4293" name="Group 19"/>
            <p:cNvGrpSpPr>
              <a:grpSpLocks/>
            </p:cNvGrpSpPr>
            <p:nvPr/>
          </p:nvGrpSpPr>
          <p:grpSpPr bwMode="auto">
            <a:xfrm>
              <a:off x="2856" y="2704"/>
              <a:ext cx="2064" cy="288"/>
              <a:chOff x="384" y="2256"/>
              <a:chExt cx="2064" cy="288"/>
            </a:xfrm>
          </p:grpSpPr>
          <p:sp>
            <p:nvSpPr>
              <p:cNvPr id="54303" name="AutoShape 20"/>
              <p:cNvSpPr>
                <a:spLocks noChangeArrowheads="1"/>
              </p:cNvSpPr>
              <p:nvPr/>
            </p:nvSpPr>
            <p:spPr bwMode="auto">
              <a:xfrm>
                <a:off x="384" y="2256"/>
                <a:ext cx="2064" cy="288"/>
              </a:xfrm>
              <a:prstGeom prst="flowChartProcess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it-IT" altLang="it-IT"/>
              </a:p>
            </p:txBody>
          </p:sp>
          <p:sp>
            <p:nvSpPr>
              <p:cNvPr id="54304" name="Rectangle 21"/>
              <p:cNvSpPr>
                <a:spLocks noChangeArrowheads="1"/>
              </p:cNvSpPr>
              <p:nvPr/>
            </p:nvSpPr>
            <p:spPr bwMode="auto">
              <a:xfrm>
                <a:off x="720" y="2294"/>
                <a:ext cx="12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altLang="it-IT">
                    <a:solidFill>
                      <a:srgbClr val="000099"/>
                    </a:solidFill>
                  </a:rPr>
                  <a:t>cont = cont + 1;</a:t>
                </a:r>
                <a:endParaRPr lang="it-IT" altLang="it-IT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54294" name="Line 22"/>
            <p:cNvSpPr>
              <a:spLocks noChangeShapeType="1"/>
            </p:cNvSpPr>
            <p:nvPr/>
          </p:nvSpPr>
          <p:spPr bwMode="auto">
            <a:xfrm>
              <a:off x="3888" y="256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95" name="Line 23"/>
            <p:cNvSpPr>
              <a:spLocks noChangeShapeType="1"/>
            </p:cNvSpPr>
            <p:nvPr/>
          </p:nvSpPr>
          <p:spPr bwMode="auto">
            <a:xfrm>
              <a:off x="2552" y="2064"/>
              <a:ext cx="0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96" name="Text Box 24"/>
            <p:cNvSpPr txBox="1">
              <a:spLocks noChangeArrowheads="1"/>
            </p:cNvSpPr>
            <p:nvPr/>
          </p:nvSpPr>
          <p:spPr bwMode="auto">
            <a:xfrm>
              <a:off x="2600" y="2006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2000">
                  <a:solidFill>
                    <a:srgbClr val="000099"/>
                  </a:solidFill>
                  <a:latin typeface="Arial" charset="0"/>
                </a:rPr>
                <a:t>no</a:t>
              </a:r>
              <a:endParaRPr lang="it-IT" altLang="it-IT" sz="2000">
                <a:solidFill>
                  <a:srgbClr val="000099"/>
                </a:solidFill>
                <a:latin typeface="Arial" charset="0"/>
              </a:endParaRPr>
            </a:p>
          </p:txBody>
        </p:sp>
        <p:sp>
          <p:nvSpPr>
            <p:cNvPr id="54297" name="AutoShape 25"/>
            <p:cNvSpPr>
              <a:spLocks noChangeArrowheads="1"/>
            </p:cNvSpPr>
            <p:nvPr/>
          </p:nvSpPr>
          <p:spPr bwMode="auto">
            <a:xfrm>
              <a:off x="2048" y="2288"/>
              <a:ext cx="1008" cy="528"/>
            </a:xfrm>
            <a:prstGeom prst="flowChartDecis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GB" altLang="it-IT">
                  <a:solidFill>
                    <a:srgbClr val="000099"/>
                  </a:solidFill>
                </a:rPr>
                <a:t>x </a:t>
              </a:r>
              <a:r>
                <a:rPr lang="en-GB" altLang="it-IT">
                  <a:solidFill>
                    <a:srgbClr val="000099"/>
                  </a:solidFill>
                  <a:sym typeface="Symbol" pitchFamily="18" charset="2"/>
                </a:rPr>
                <a:t>&lt; 0</a:t>
              </a:r>
              <a:endParaRPr lang="it-IT" altLang="it-IT">
                <a:solidFill>
                  <a:srgbClr val="000099"/>
                </a:solidFill>
              </a:endParaRPr>
            </a:p>
          </p:txBody>
        </p:sp>
        <p:sp>
          <p:nvSpPr>
            <p:cNvPr id="54298" name="Text Box 26"/>
            <p:cNvSpPr txBox="1">
              <a:spLocks noChangeArrowheads="1"/>
            </p:cNvSpPr>
            <p:nvPr/>
          </p:nvSpPr>
          <p:spPr bwMode="auto">
            <a:xfrm>
              <a:off x="3080" y="2280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2000">
                  <a:solidFill>
                    <a:srgbClr val="000099"/>
                  </a:solidFill>
                  <a:latin typeface="Arial" charset="0"/>
                </a:rPr>
                <a:t>si</a:t>
              </a:r>
              <a:endParaRPr lang="it-IT" altLang="it-IT" sz="2000">
                <a:solidFill>
                  <a:srgbClr val="000099"/>
                </a:solidFill>
                <a:latin typeface="Arial" charset="0"/>
              </a:endParaRPr>
            </a:p>
          </p:txBody>
        </p:sp>
        <p:sp>
          <p:nvSpPr>
            <p:cNvPr id="54299" name="Line 27"/>
            <p:cNvSpPr>
              <a:spLocks noChangeShapeType="1"/>
            </p:cNvSpPr>
            <p:nvPr/>
          </p:nvSpPr>
          <p:spPr bwMode="auto">
            <a:xfrm flipH="1">
              <a:off x="3072" y="256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00" name="Text Box 28"/>
            <p:cNvSpPr txBox="1">
              <a:spLocks noChangeArrowheads="1"/>
            </p:cNvSpPr>
            <p:nvPr/>
          </p:nvSpPr>
          <p:spPr bwMode="auto">
            <a:xfrm>
              <a:off x="2144" y="2750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GB" altLang="it-IT" sz="2000">
                  <a:solidFill>
                    <a:srgbClr val="000099"/>
                  </a:solidFill>
                  <a:latin typeface="Arial" charset="0"/>
                </a:rPr>
                <a:t>no</a:t>
              </a:r>
              <a:endParaRPr lang="it-IT" altLang="it-IT" sz="2000">
                <a:solidFill>
                  <a:srgbClr val="000099"/>
                </a:solidFill>
                <a:latin typeface="Arial" charset="0"/>
              </a:endParaRPr>
            </a:p>
          </p:txBody>
        </p:sp>
        <p:sp>
          <p:nvSpPr>
            <p:cNvPr id="54301" name="Line 29"/>
            <p:cNvSpPr>
              <a:spLocks noChangeShapeType="1"/>
            </p:cNvSpPr>
            <p:nvPr/>
          </p:nvSpPr>
          <p:spPr bwMode="auto">
            <a:xfrm>
              <a:off x="2560" y="2816"/>
              <a:ext cx="0" cy="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02" name="Line 30"/>
            <p:cNvSpPr>
              <a:spLocks noChangeShapeType="1"/>
            </p:cNvSpPr>
            <p:nvPr/>
          </p:nvSpPr>
          <p:spPr bwMode="auto">
            <a:xfrm flipH="1">
              <a:off x="2576" y="3232"/>
              <a:ext cx="1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277" name="Rectangle 31"/>
          <p:cNvSpPr>
            <a:spLocks noChangeArrowheads="1"/>
          </p:cNvSpPr>
          <p:nvPr/>
        </p:nvSpPr>
        <p:spPr bwMode="auto">
          <a:xfrm>
            <a:off x="457200" y="1780032"/>
            <a:ext cx="8686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</a:pP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Suggerimento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: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il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bit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più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significativo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si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può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facilmente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testare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( x&lt;0 ). Per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gli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altri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bit,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basta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farli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scorrere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(shift a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sinistra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, x = x*2) in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modo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da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farli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passare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tutti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 in prima </a:t>
            </a:r>
            <a:r>
              <a:rPr lang="en-GB" altLang="it-IT" sz="1600" i="1" dirty="0" err="1">
                <a:solidFill>
                  <a:srgbClr val="000099"/>
                </a:solidFill>
                <a:cs typeface="Arial" charset="0"/>
              </a:rPr>
              <a:t>posizione</a:t>
            </a:r>
            <a:r>
              <a:rPr lang="en-GB" altLang="it-IT" sz="1600" i="1" dirty="0">
                <a:solidFill>
                  <a:srgbClr val="000099"/>
                </a:solidFill>
                <a:cs typeface="Arial" charset="0"/>
              </a:rPr>
              <a:t>.</a:t>
            </a:r>
            <a:endParaRPr lang="it-IT" altLang="it-IT" sz="1600" i="1" dirty="0">
              <a:solidFill>
                <a:srgbClr val="000099"/>
              </a:solidFill>
              <a:cs typeface="Arial" charset="0"/>
            </a:endParaRPr>
          </a:p>
        </p:txBody>
      </p:sp>
      <p:sp>
        <p:nvSpPr>
          <p:cNvPr id="33" name="AutoShape 32"/>
          <p:cNvSpPr>
            <a:spLocks noChangeArrowheads="1"/>
          </p:cNvSpPr>
          <p:nvPr/>
        </p:nvSpPr>
        <p:spPr bwMode="auto">
          <a:xfrm>
            <a:off x="0" y="3200400"/>
            <a:ext cx="3779838" cy="2965450"/>
          </a:xfrm>
          <a:prstGeom prst="irregularSeal2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t-IT" altLang="it-IT" dirty="0"/>
              <a:t>Provate</a:t>
            </a:r>
          </a:p>
          <a:p>
            <a:pPr algn="ctr" eaLnBrk="1" hangingPunct="1"/>
            <a:r>
              <a:rPr lang="en-GB" altLang="it-IT" dirty="0"/>
              <a:t>da soli</a:t>
            </a:r>
          </a:p>
          <a:p>
            <a:pPr algn="ctr" eaLnBrk="1" hangingPunct="1"/>
            <a:r>
              <a:rPr lang="en-GB" altLang="it-IT" dirty="0"/>
              <a:t>a </a:t>
            </a:r>
            <a:r>
              <a:rPr lang="en-GB" altLang="it-IT" dirty="0" err="1"/>
              <a:t>esprimerlo</a:t>
            </a:r>
            <a:r>
              <a:rPr lang="en-GB" altLang="it-IT" dirty="0"/>
              <a:t> con </a:t>
            </a:r>
          </a:p>
          <a:p>
            <a:pPr algn="ctr" eaLnBrk="1" hangingPunct="1"/>
            <a:r>
              <a:rPr lang="en-GB" altLang="it-IT" dirty="0" err="1"/>
              <a:t>pseudocodice</a:t>
            </a:r>
            <a:r>
              <a:rPr lang="en-GB" altLang="it-IT" dirty="0"/>
              <a:t> C e a</a:t>
            </a:r>
          </a:p>
          <a:p>
            <a:pPr algn="ctr" eaLnBrk="1" hangingPunct="1"/>
            <a:r>
              <a:rPr lang="en-GB" altLang="it-IT" dirty="0" err="1"/>
              <a:t>codificarlo</a:t>
            </a:r>
            <a:r>
              <a:rPr lang="en-GB" altLang="it-IT" dirty="0"/>
              <a:t> in IJVM</a:t>
            </a:r>
            <a:endParaRPr lang="it-IT" altLang="it-IT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04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88"/>
    </mc:Choice>
    <mc:Fallback>
      <p:transition spd="slow" advTm="97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66115" y="4953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 smtClean="0"/>
              <a:t>Costanti</a:t>
            </a:r>
            <a:r>
              <a:rPr lang="en-US" sz="2000" b="1" dirty="0"/>
              <a:t>, </a:t>
            </a:r>
            <a:r>
              <a:rPr lang="en-US" sz="2000" b="1" dirty="0" err="1"/>
              <a:t>variabili</a:t>
            </a:r>
            <a:r>
              <a:rPr lang="en-US" sz="2000" b="1" dirty="0"/>
              <a:t> e main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2402078"/>
            <a:ext cx="7327900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4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20"/>
    </mc:Choice>
    <mc:Fallback>
      <p:transition spd="slow" advTm="84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420624" y="1536174"/>
            <a:ext cx="57607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programma</a:t>
            </a:r>
            <a:r>
              <a:rPr lang="en-US" dirty="0" smtClean="0"/>
              <a:t> IJVM ha un campo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.c</a:t>
            </a:r>
            <a:r>
              <a:rPr lang="it-IT" dirty="0" err="1" smtClean="0"/>
              <a:t>onstant</a:t>
            </a:r>
            <a:r>
              <a:rPr lang="it-IT" dirty="0" smtClean="0"/>
              <a:t>: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va </a:t>
            </a:r>
            <a:r>
              <a:rPr lang="it-IT" dirty="0"/>
              <a:t>dichiarato all'inizio del programma, prima del </a:t>
            </a:r>
            <a:r>
              <a:rPr lang="it-IT" dirty="0" err="1"/>
              <a:t>maine</a:t>
            </a:r>
            <a:r>
              <a:rPr lang="it-IT" dirty="0"/>
              <a:t> di altri metodi. </a:t>
            </a:r>
            <a:endParaRPr lang="it-IT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La </a:t>
            </a:r>
            <a:r>
              <a:rPr lang="it-IT" dirty="0"/>
              <a:t>sintassi di dichiarazione di una costante </a:t>
            </a:r>
            <a:r>
              <a:rPr lang="it-IT" dirty="0" smtClean="0"/>
              <a:t>è: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it-IT" b="1" dirty="0" err="1" smtClean="0"/>
              <a:t>nomeCostantevalore</a:t>
            </a:r>
            <a:endParaRPr lang="it-IT" b="1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it-IT" dirty="0" smtClean="0"/>
              <a:t>Il </a:t>
            </a:r>
            <a:r>
              <a:rPr lang="it-IT" dirty="0"/>
              <a:t>valore può essere </a:t>
            </a:r>
            <a:r>
              <a:rPr lang="it-IT" dirty="0" smtClean="0"/>
              <a:t>dato: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it-IT" dirty="0" smtClean="0"/>
              <a:t>come </a:t>
            </a:r>
            <a:r>
              <a:rPr lang="it-IT" dirty="0"/>
              <a:t>numero decimale, </a:t>
            </a:r>
            <a:endParaRPr lang="it-IT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it-IT" dirty="0" smtClean="0"/>
              <a:t>esadecimale </a:t>
            </a:r>
            <a:r>
              <a:rPr lang="it-IT" dirty="0"/>
              <a:t>(utilizzando il prefisso 0x: "0x10</a:t>
            </a:r>
            <a:r>
              <a:rPr lang="it-IT" dirty="0" smtClean="0"/>
              <a:t>")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it-IT" dirty="0" smtClean="0"/>
              <a:t>o </a:t>
            </a:r>
            <a:r>
              <a:rPr lang="it-IT" dirty="0"/>
              <a:t>ottale (utilizzando il prefisso 0: "08"). </a:t>
            </a:r>
            <a:endParaRPr lang="it-IT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it-IT" dirty="0"/>
          </a:p>
          <a:p>
            <a:pPr marL="1200150" lvl="2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Attenzione</a:t>
            </a:r>
            <a:r>
              <a:rPr lang="it-IT" dirty="0"/>
              <a:t>: il sistema usa una costante di default, </a:t>
            </a:r>
            <a:r>
              <a:rPr lang="it-IT" b="1" dirty="0"/>
              <a:t>OBJREF</a:t>
            </a:r>
            <a:r>
              <a:rPr lang="it-IT" dirty="0"/>
              <a:t>, che non può essere ridichiarata da voi (viene usata per richiamare un </a:t>
            </a:r>
            <a:r>
              <a:rPr lang="it-IT" dirty="0" smtClean="0"/>
              <a:t>metodo)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66115" y="4953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 smtClean="0"/>
              <a:t>Dichiarazione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delle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costanti</a:t>
            </a:r>
            <a:endParaRPr lang="en-US" sz="2000" b="1" dirty="0"/>
          </a:p>
        </p:txBody>
      </p:sp>
      <p:sp>
        <p:nvSpPr>
          <p:cNvPr id="6" name="Rettangolo 5"/>
          <p:cNvSpPr/>
          <p:nvPr/>
        </p:nvSpPr>
        <p:spPr>
          <a:xfrm>
            <a:off x="6739128" y="2247638"/>
            <a:ext cx="19639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b="1" dirty="0" smtClean="0"/>
              <a:t> Esempio:</a:t>
            </a:r>
          </a:p>
          <a:p>
            <a:r>
              <a:rPr lang="it-IT" b="1" dirty="0" smtClean="0"/>
              <a:t>        .</a:t>
            </a:r>
            <a:r>
              <a:rPr lang="it-IT" b="1" dirty="0" err="1" smtClean="0"/>
              <a:t>constant</a:t>
            </a:r>
            <a:endParaRPr lang="it-IT" b="1" dirty="0" smtClean="0"/>
          </a:p>
          <a:p>
            <a:pPr lvl="1"/>
            <a:r>
              <a:rPr lang="it-IT" b="1" dirty="0" smtClean="0"/>
              <a:t>C1 10</a:t>
            </a:r>
          </a:p>
          <a:p>
            <a:pPr lvl="1"/>
            <a:r>
              <a:rPr lang="it-IT" b="1" dirty="0" smtClean="0"/>
              <a:t>C2 20</a:t>
            </a:r>
          </a:p>
          <a:p>
            <a:pPr lvl="1"/>
            <a:r>
              <a:rPr lang="it-IT" b="1" dirty="0" smtClean="0"/>
              <a:t>C3 30</a:t>
            </a:r>
          </a:p>
          <a:p>
            <a:pPr lvl="1"/>
            <a:r>
              <a:rPr lang="it-IT" b="1" dirty="0" smtClean="0"/>
              <a:t>.end-</a:t>
            </a:r>
            <a:r>
              <a:rPr lang="it-IT" b="1" dirty="0" err="1" smtClean="0"/>
              <a:t>constant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747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99"/>
    </mc:Choice>
    <mc:Fallback>
      <p:transition spd="slow" advTm="95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66115" y="4953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MAIN</a:t>
            </a:r>
            <a:endParaRPr 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" y="1568552"/>
            <a:ext cx="8549640" cy="1125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71" y="3117295"/>
            <a:ext cx="3642741" cy="2911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37297"/>
            <a:ext cx="2403157" cy="365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ttore 2 6"/>
          <p:cNvCxnSpPr/>
          <p:nvPr/>
        </p:nvCxnSpPr>
        <p:spPr>
          <a:xfrm flipV="1">
            <a:off x="4552315" y="4041648"/>
            <a:ext cx="1583309" cy="623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87"/>
    </mc:Choice>
    <mc:Fallback>
      <p:transition spd="slow" advTm="9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66115" y="4953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 smtClean="0"/>
              <a:t>Variabili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Locali</a:t>
            </a:r>
            <a:endParaRPr lang="en-US" sz="20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3" y="2516123"/>
            <a:ext cx="2403157" cy="365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3" y="1420622"/>
            <a:ext cx="8667750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8" y="2447859"/>
            <a:ext cx="1956625" cy="351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Connettore 2 3"/>
          <p:cNvCxnSpPr/>
          <p:nvPr/>
        </p:nvCxnSpPr>
        <p:spPr>
          <a:xfrm flipV="1">
            <a:off x="1993392" y="2871216"/>
            <a:ext cx="3127248" cy="64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>
            <a:off x="1993392" y="4434840"/>
            <a:ext cx="2923032" cy="1267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>
          <a:xfrm>
            <a:off x="521208" y="2999232"/>
            <a:ext cx="1472184" cy="14356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Funzione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6857808" y="2542032"/>
            <a:ext cx="1335215" cy="32644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</a:t>
            </a:r>
            <a:r>
              <a:rPr lang="en-US" dirty="0" err="1" smtClean="0"/>
              <a:t>questo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la </a:t>
            </a:r>
            <a:r>
              <a:rPr lang="en-US" dirty="0" err="1" smtClean="0"/>
              <a:t>funzione</a:t>
            </a:r>
            <a:r>
              <a:rPr lang="en-US" dirty="0" smtClean="0"/>
              <a:t> e’ un main ma  </a:t>
            </a:r>
            <a:r>
              <a:rPr lang="en-US" dirty="0" err="1" smtClean="0"/>
              <a:t>qualsiasi</a:t>
            </a:r>
            <a:r>
              <a:rPr lang="en-US" dirty="0" smtClean="0"/>
              <a:t>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puo</a:t>
            </a:r>
            <a:r>
              <a:rPr lang="en-US" dirty="0" smtClean="0"/>
              <a:t> </a:t>
            </a:r>
            <a:r>
              <a:rPr lang="en-US" dirty="0" err="1" smtClean="0"/>
              <a:t>avere</a:t>
            </a:r>
            <a:r>
              <a:rPr lang="en-US" dirty="0" smtClean="0"/>
              <a:t> </a:t>
            </a:r>
            <a:r>
              <a:rPr lang="en-US" dirty="0" err="1" smtClean="0"/>
              <a:t>variabili</a:t>
            </a:r>
            <a:r>
              <a:rPr lang="en-US" dirty="0" smtClean="0"/>
              <a:t> </a:t>
            </a:r>
            <a:r>
              <a:rPr lang="en-US" dirty="0" err="1" smtClean="0"/>
              <a:t>locali</a:t>
            </a: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2575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30"/>
    </mc:Choice>
    <mc:Fallback>
      <p:transition spd="slow" advTm="64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66115" y="4953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 smtClean="0"/>
              <a:t>Metodi</a:t>
            </a:r>
            <a:endParaRPr 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6" y="1372157"/>
            <a:ext cx="7820089" cy="1499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282067" y="31227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nomeMetodo è il nome del metodo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par1</a:t>
            </a:r>
            <a:r>
              <a:rPr lang="pt-BR" dirty="0"/>
              <a:t>, par2, </a:t>
            </a:r>
            <a:r>
              <a:rPr lang="pt-BR" dirty="0" smtClean="0"/>
              <a:t>par3 sono i parametri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" y="4033056"/>
            <a:ext cx="2948368" cy="2352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ccia a destra 5"/>
          <p:cNvSpPr/>
          <p:nvPr/>
        </p:nvSpPr>
        <p:spPr>
          <a:xfrm>
            <a:off x="3767328" y="4480560"/>
            <a:ext cx="1086739" cy="7287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/>
          <p:cNvSpPr/>
          <p:nvPr/>
        </p:nvSpPr>
        <p:spPr>
          <a:xfrm>
            <a:off x="5129784" y="3282696"/>
            <a:ext cx="3182112" cy="3026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Bellissimo</a:t>
            </a:r>
            <a:r>
              <a:rPr lang="en-US" dirty="0" smtClean="0"/>
              <a:t>… </a:t>
            </a:r>
            <a:br>
              <a:rPr lang="en-US" dirty="0" smtClean="0"/>
            </a:br>
            <a:r>
              <a:rPr lang="en-US" dirty="0" smtClean="0"/>
              <a:t>Come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invoca</a:t>
            </a:r>
            <a:r>
              <a:rPr lang="en-US" dirty="0" smtClean="0"/>
              <a:t> un </a:t>
            </a:r>
            <a:r>
              <a:rPr lang="en-US" dirty="0" err="1" smtClean="0"/>
              <a:t>metodo</a:t>
            </a:r>
            <a:r>
              <a:rPr lang="en-US" dirty="0" smtClean="0"/>
              <a:t>?</a:t>
            </a:r>
            <a:br>
              <a:rPr lang="en-US" dirty="0" smtClean="0"/>
            </a:b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ISTRUZIONE </a:t>
            </a:r>
          </a:p>
          <a:p>
            <a:pPr algn="ctr"/>
            <a:r>
              <a:rPr lang="en-US" b="1" dirty="0" smtClean="0"/>
              <a:t>INVOKEVIRTUAL</a:t>
            </a:r>
            <a:endParaRPr lang="en-US" b="1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1215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27"/>
    </mc:Choice>
    <mc:Fallback>
      <p:transition spd="slow" advTm="55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611060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Come </a:t>
            </a:r>
            <a:r>
              <a:rPr lang="en-GB" kern="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tradurre</a:t>
            </a:r>
            <a:r>
              <a:rPr lang="en-GB" kern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da C a IJVM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65503"/>
            <a:ext cx="7061200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88"/>
    </mc:Choice>
    <mc:Fallback>
      <p:transition spd="slow" advTm="43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611060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Alcune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regole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generali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di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traduzione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627823"/>
            <a:ext cx="87534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44"/>
    </mc:Choice>
    <mc:Fallback>
      <p:transition spd="slow" advTm="5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611060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Alcune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regole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generali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di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traduzione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71" y="1498419"/>
            <a:ext cx="6912293" cy="510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4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7"/>
    </mc:Choice>
    <mc:Fallback>
      <p:transition spd="slow" advTm="7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5800" y="611060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Alcune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regole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generali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di</a:t>
            </a:r>
            <a:r>
              <a:rPr lang="en-GB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 </a:t>
            </a:r>
            <a:r>
              <a:rPr lang="en-GB" kern="0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  <a:cs typeface="+mj-cs"/>
              </a:rPr>
              <a:t>traduzione</a:t>
            </a:r>
            <a:endParaRPr lang="it-IT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j-ea"/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95475"/>
            <a:ext cx="70580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1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5"/>
    </mc:Choice>
    <mc:Fallback>
      <p:transition spd="slow" advTm="1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8640" y="737616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Programmazione</a:t>
            </a:r>
            <a:r>
              <a:rPr lang="en-GB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in  IJVM: </a:t>
            </a:r>
            <a:r>
              <a:rPr lang="en-GB" sz="20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Esercizi</a:t>
            </a:r>
            <a:endParaRPr lang="it-IT" sz="2000" b="1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368173" y="2175193"/>
            <a:ext cx="83978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1: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Scambia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contenuto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delle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variabili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locali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x e y</a:t>
            </a: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2: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Esegui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: A = min(A,B), B = max(A,B)</a:t>
            </a: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3: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Somma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i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numeri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interi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da 1 a 32,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memorizza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risultato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in sum (con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ciclo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a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condizione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finale)</a:t>
            </a: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4: come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3, ma con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ciclo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a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condizione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iniziale</a:t>
            </a:r>
            <a:endParaRPr lang="en-GB" altLang="it-IT" sz="2000" dirty="0">
              <a:solidFill>
                <a:srgbClr val="000099"/>
              </a:solidFill>
              <a:latin typeface="Arial" charset="0"/>
            </a:endParaRP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5: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Supponendo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di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avere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sullo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stack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una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sequenza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di 8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caratteri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“0” e “1” (in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codifica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ASCII),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calcola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numero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binario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corrispondente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e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memorizzalo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num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(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carattere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</a:rPr>
              <a:t>affiorante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è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bit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più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significativo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)</a:t>
            </a:r>
          </a:p>
          <a:p>
            <a:pPr eaLnBrk="1" hangingPunct="1">
              <a:spcAft>
                <a:spcPct val="30000"/>
              </a:spcAft>
            </a:pP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Esercizio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6: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Conta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numero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di bit a 1 in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una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parola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X di 32 bit.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il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valore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X è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memorizzato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GB" altLang="it-IT" sz="2000" dirty="0" err="1">
                <a:solidFill>
                  <a:srgbClr val="000099"/>
                </a:solidFill>
                <a:latin typeface="Arial" charset="0"/>
                <a:cs typeface="Arial" charset="0"/>
              </a:rPr>
              <a:t>nella</a:t>
            </a:r>
            <a:r>
              <a:rPr lang="en-GB" altLang="it-IT" sz="2000" dirty="0">
                <a:solidFill>
                  <a:srgbClr val="000099"/>
                </a:solidFill>
                <a:latin typeface="Arial" charset="0"/>
                <a:cs typeface="Arial" charset="0"/>
              </a:rPr>
              <a:t> Constant Pool in VALX</a:t>
            </a:r>
            <a:endParaRPr lang="it-IT" altLang="it-IT" sz="2000" dirty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0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44"/>
    </mc:Choice>
    <mc:Fallback>
      <p:transition spd="slow" advTm="26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22960" y="643758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Aft>
                <a:spcPct val="30000"/>
              </a:spcAft>
            </a:pP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1: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Scambia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contenuto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delle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variabili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locali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x e y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730594" y="1896487"/>
            <a:ext cx="18149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Consideriamo</a:t>
            </a:r>
            <a:r>
              <a:rPr lang="en-US" dirty="0" smtClean="0"/>
              <a:t>  lo </a:t>
            </a:r>
            <a:br>
              <a:rPr lang="en-US" dirty="0" smtClean="0"/>
            </a:br>
            <a:r>
              <a:rPr lang="en-US" dirty="0" err="1" smtClean="0"/>
              <a:t>pseudocodice</a:t>
            </a:r>
            <a:r>
              <a:rPr lang="en-US" dirty="0" smtClean="0"/>
              <a:t> C: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rgbClr val="C00000"/>
                </a:solidFill>
              </a:rPr>
              <a:t>tmp</a:t>
            </a:r>
            <a:r>
              <a:rPr lang="en-US" dirty="0" smtClean="0">
                <a:solidFill>
                  <a:srgbClr val="C00000"/>
                </a:solidFill>
              </a:rPr>
              <a:t> = X;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X=Y;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Y=</a:t>
            </a:r>
            <a:r>
              <a:rPr lang="en-US" dirty="0" err="1" smtClean="0">
                <a:solidFill>
                  <a:srgbClr val="C00000"/>
                </a:solidFill>
              </a:rPr>
              <a:t>tmp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3191256" y="1896487"/>
            <a:ext cx="2404872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Quale  e’ la </a:t>
            </a:r>
            <a:r>
              <a:rPr lang="en-US" dirty="0" err="1" smtClean="0"/>
              <a:t>situazione</a:t>
            </a:r>
            <a:r>
              <a:rPr lang="en-US" dirty="0" smtClean="0"/>
              <a:t> </a:t>
            </a:r>
            <a:r>
              <a:rPr lang="en-US" dirty="0" err="1" smtClean="0"/>
              <a:t>Iniziale</a:t>
            </a:r>
            <a:r>
              <a:rPr lang="en-US" dirty="0" smtClean="0"/>
              <a:t> </a:t>
            </a:r>
            <a:r>
              <a:rPr lang="en-US" dirty="0" err="1" smtClean="0"/>
              <a:t>dello</a:t>
            </a:r>
            <a:r>
              <a:rPr lang="en-US" dirty="0" smtClean="0"/>
              <a:t> STACK ???</a:t>
            </a:r>
            <a:endParaRPr lang="en-US" dirty="0"/>
          </a:p>
        </p:txBody>
      </p:sp>
      <p:sp>
        <p:nvSpPr>
          <p:cNvPr id="7" name="Freccia a destra 6"/>
          <p:cNvSpPr/>
          <p:nvPr/>
        </p:nvSpPr>
        <p:spPr>
          <a:xfrm rot="19041465">
            <a:off x="2372274" y="2953036"/>
            <a:ext cx="922485" cy="512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ccia a destra 7"/>
          <p:cNvSpPr/>
          <p:nvPr/>
        </p:nvSpPr>
        <p:spPr>
          <a:xfrm>
            <a:off x="5660136" y="2203704"/>
            <a:ext cx="585216" cy="448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/>
          <p:cNvSpPr/>
          <p:nvPr/>
        </p:nvSpPr>
        <p:spPr>
          <a:xfrm>
            <a:off x="545592" y="3650812"/>
            <a:ext cx="1895856" cy="12960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Consideriamo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 un main </a:t>
            </a:r>
            <a:r>
              <a:rPr lang="en-US" dirty="0" err="1" smtClean="0"/>
              <a:t>chiami</a:t>
            </a:r>
            <a:r>
              <a:rPr lang="en-US" dirty="0" smtClean="0"/>
              <a:t>  la </a:t>
            </a:r>
            <a:r>
              <a:rPr lang="en-US" dirty="0" err="1" smtClean="0"/>
              <a:t>funzione</a:t>
            </a:r>
            <a:r>
              <a:rPr lang="en-US" dirty="0" smtClean="0"/>
              <a:t> </a:t>
            </a:r>
            <a:r>
              <a:rPr lang="en-US" dirty="0" err="1" smtClean="0"/>
              <a:t>Scambia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Y=5</a:t>
            </a:r>
          </a:p>
          <a:p>
            <a:pPr algn="ctr"/>
            <a:r>
              <a:rPr lang="en-US" dirty="0" smtClean="0"/>
              <a:t>X=3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52" y="1574989"/>
            <a:ext cx="2744343" cy="155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6412992" y="3209068"/>
            <a:ext cx="2392680" cy="12960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Record di </a:t>
            </a:r>
            <a:r>
              <a:rPr lang="en-US" dirty="0" err="1" smtClean="0"/>
              <a:t>attivazione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procedura</a:t>
            </a:r>
            <a:r>
              <a:rPr lang="en-US" dirty="0" smtClean="0"/>
              <a:t> in </a:t>
            </a:r>
            <a:r>
              <a:rPr lang="en-US" dirty="0" err="1" smtClean="0"/>
              <a:t>esecuzione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2389695" y="4989049"/>
            <a:ext cx="1317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C00000"/>
                </a:solidFill>
              </a:rPr>
              <a:t>tmp</a:t>
            </a:r>
            <a:r>
              <a:rPr lang="en-US" dirty="0">
                <a:solidFill>
                  <a:srgbClr val="C00000"/>
                </a:solidFill>
              </a:rPr>
              <a:t> = X;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X=Y;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Y=</a:t>
            </a:r>
            <a:r>
              <a:rPr lang="en-US" dirty="0" err="1">
                <a:solidFill>
                  <a:srgbClr val="C00000"/>
                </a:solidFill>
              </a:rPr>
              <a:t>tmp</a:t>
            </a:r>
            <a:r>
              <a:rPr lang="en-US" dirty="0">
                <a:solidFill>
                  <a:srgbClr val="C00000"/>
                </a:solidFill>
              </a:rPr>
              <a:t>;</a:t>
            </a: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706031"/>
            <a:ext cx="2309642" cy="120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Freccia a destra 16"/>
          <p:cNvSpPr/>
          <p:nvPr/>
        </p:nvSpPr>
        <p:spPr>
          <a:xfrm>
            <a:off x="3738165" y="5226686"/>
            <a:ext cx="815176" cy="448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00"/>
    </mc:Choice>
    <mc:Fallback>
      <p:transition spd="slow" advTm="1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22960" y="753486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Aft>
                <a:spcPct val="30000"/>
              </a:spcAft>
            </a:pP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Esercizio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1: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Scambia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il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contenuto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delle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variabili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</a:t>
            </a:r>
            <a:r>
              <a:rPr lang="en-GB" altLang="it-IT" dirty="0" err="1">
                <a:solidFill>
                  <a:srgbClr val="000099"/>
                </a:solidFill>
                <a:latin typeface="Arial" charset="0"/>
              </a:rPr>
              <a:t>locali</a:t>
            </a:r>
            <a:r>
              <a:rPr lang="en-GB" altLang="it-IT" dirty="0">
                <a:solidFill>
                  <a:srgbClr val="000099"/>
                </a:solidFill>
                <a:latin typeface="Arial" charset="0"/>
              </a:rPr>
              <a:t> x e 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1" y="1914022"/>
            <a:ext cx="1984629" cy="1018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5" y="2997279"/>
            <a:ext cx="803611" cy="779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9" y="3931920"/>
            <a:ext cx="2021161" cy="110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uppo 13"/>
          <p:cNvGrpSpPr/>
          <p:nvPr/>
        </p:nvGrpSpPr>
        <p:grpSpPr>
          <a:xfrm>
            <a:off x="2535162" y="1914022"/>
            <a:ext cx="3055644" cy="3405314"/>
            <a:chOff x="2288274" y="1896487"/>
            <a:chExt cx="3055644" cy="340531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776" y="1896487"/>
              <a:ext cx="2002536" cy="1017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831" y="2997279"/>
              <a:ext cx="846426" cy="779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656" y="3822441"/>
              <a:ext cx="2000262" cy="1479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ttangolo 20"/>
            <p:cNvSpPr/>
            <p:nvPr/>
          </p:nvSpPr>
          <p:spPr>
            <a:xfrm>
              <a:off x="2288274" y="4240083"/>
              <a:ext cx="1054608" cy="5760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Stack </a:t>
              </a:r>
            </a:p>
            <a:p>
              <a:pPr algn="ctr"/>
              <a:r>
                <a:rPr lang="en-US" dirty="0" smtClean="0"/>
                <a:t>Operandi</a:t>
              </a:r>
              <a:endParaRPr lang="en-US" dirty="0"/>
            </a:p>
          </p:txBody>
        </p:sp>
      </p:grpSp>
      <p:grpSp>
        <p:nvGrpSpPr>
          <p:cNvPr id="11" name="Gruppo 10"/>
          <p:cNvGrpSpPr/>
          <p:nvPr/>
        </p:nvGrpSpPr>
        <p:grpSpPr>
          <a:xfrm>
            <a:off x="5782889" y="1859911"/>
            <a:ext cx="3058370" cy="3563134"/>
            <a:chOff x="5492496" y="1883012"/>
            <a:chExt cx="3058370" cy="356313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504" y="1883012"/>
              <a:ext cx="2139696" cy="1012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93" y="2997279"/>
              <a:ext cx="838962" cy="80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419" y="3822441"/>
              <a:ext cx="2045447" cy="1623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ttangolo 24"/>
            <p:cNvSpPr/>
            <p:nvPr/>
          </p:nvSpPr>
          <p:spPr>
            <a:xfrm>
              <a:off x="5492496" y="4346257"/>
              <a:ext cx="1054608" cy="5760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Stack </a:t>
              </a:r>
            </a:p>
            <a:p>
              <a:pPr algn="ctr"/>
              <a:r>
                <a:rPr lang="en-US" dirty="0" smtClean="0"/>
                <a:t>Operandi</a:t>
              </a:r>
              <a:endParaRPr lang="en-US" dirty="0"/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238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63"/>
    </mc:Choice>
    <mc:Fallback>
      <p:transition spd="slow" advTm="49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4.2|13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4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6|5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.7|1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39.7|6.2|3.8|3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6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1549</Words>
  <Application>Microsoft Office PowerPoint</Application>
  <PresentationFormat>Presentazione su schermo (4:3)</PresentationFormat>
  <Paragraphs>406</Paragraphs>
  <Slides>27</Slides>
  <Notes>1</Notes>
  <HiddenSlides>0</HiddenSlides>
  <MMClips>27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28" baseType="lpstr">
      <vt:lpstr>Tema di Office</vt:lpstr>
      <vt:lpstr>CORSO DI ARCHITETTURA DEGLI ELABORATORI II A.A. 2019-2020</vt:lpstr>
      <vt:lpstr>Ricapitoliamo…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Programmazione in  IJVM: Esercizi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Esercizio 6: esempio su 16 bit</vt:lpstr>
      <vt:lpstr>Programmazione in  IJVM: Esercizio 6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roberta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roberta dri</dc:creator>
  <cp:lastModifiedBy>AlienwareSLY</cp:lastModifiedBy>
  <cp:revision>66</cp:revision>
  <dcterms:created xsi:type="dcterms:W3CDTF">2012-10-05T07:46:48Z</dcterms:created>
  <dcterms:modified xsi:type="dcterms:W3CDTF">2020-03-08T15:58:37Z</dcterms:modified>
</cp:coreProperties>
</file>